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4"/>
  </p:sldMasterIdLst>
  <p:notesMasterIdLst>
    <p:notesMasterId r:id="rId52"/>
  </p:notesMasterIdLst>
  <p:sldIdLst>
    <p:sldId id="364" r:id="rId5"/>
    <p:sldId id="814" r:id="rId6"/>
    <p:sldId id="704" r:id="rId7"/>
    <p:sldId id="743" r:id="rId8"/>
    <p:sldId id="728" r:id="rId9"/>
    <p:sldId id="813" r:id="rId10"/>
    <p:sldId id="785" r:id="rId11"/>
    <p:sldId id="764" r:id="rId12"/>
    <p:sldId id="765" r:id="rId13"/>
    <p:sldId id="766" r:id="rId14"/>
    <p:sldId id="767" r:id="rId15"/>
    <p:sldId id="768" r:id="rId16"/>
    <p:sldId id="769" r:id="rId17"/>
    <p:sldId id="770" r:id="rId18"/>
    <p:sldId id="771" r:id="rId19"/>
    <p:sldId id="775" r:id="rId20"/>
    <p:sldId id="750" r:id="rId21"/>
    <p:sldId id="748" r:id="rId22"/>
    <p:sldId id="749" r:id="rId23"/>
    <p:sldId id="787" r:id="rId24"/>
    <p:sldId id="429" r:id="rId25"/>
    <p:sldId id="437" r:id="rId26"/>
    <p:sldId id="438" r:id="rId27"/>
    <p:sldId id="752" r:id="rId28"/>
    <p:sldId id="753" r:id="rId29"/>
    <p:sldId id="751" r:id="rId30"/>
    <p:sldId id="754" r:id="rId31"/>
    <p:sldId id="788" r:id="rId32"/>
    <p:sldId id="416" r:id="rId33"/>
    <p:sldId id="797" r:id="rId34"/>
    <p:sldId id="798" r:id="rId35"/>
    <p:sldId id="800" r:id="rId36"/>
    <p:sldId id="799" r:id="rId37"/>
    <p:sldId id="722" r:id="rId38"/>
    <p:sldId id="807" r:id="rId39"/>
    <p:sldId id="808" r:id="rId40"/>
    <p:sldId id="812" r:id="rId41"/>
    <p:sldId id="809" r:id="rId42"/>
    <p:sldId id="810" r:id="rId43"/>
    <p:sldId id="801" r:id="rId44"/>
    <p:sldId id="802" r:id="rId45"/>
    <p:sldId id="803" r:id="rId46"/>
    <p:sldId id="757" r:id="rId47"/>
    <p:sldId id="811" r:id="rId48"/>
    <p:sldId id="294" r:id="rId49"/>
    <p:sldId id="761" r:id="rId50"/>
    <p:sldId id="815" r:id="rId51"/>
  </p:sldIdLst>
  <p:sldSz cx="9144000" cy="5143500" type="screen16x9"/>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65F"/>
    <a:srgbClr val="F78819"/>
    <a:srgbClr val="E94E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3696" autoAdjust="0"/>
  </p:normalViewPr>
  <p:slideViewPr>
    <p:cSldViewPr>
      <p:cViewPr varScale="1">
        <p:scale>
          <a:sx n="63" d="100"/>
          <a:sy n="63" d="100"/>
        </p:scale>
        <p:origin x="216" y="58"/>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485657-9CE1-46EC-8D58-677089C37674}" type="datetimeFigureOut">
              <a:rPr lang="nl-NL" smtClean="0"/>
              <a:t>30-8-2023</a:t>
            </a:fld>
            <a:endParaRPr lang="nl-NL" dirty="0"/>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3D8EB7-A35F-4192-A45D-F115246D9026}" type="slidenum">
              <a:rPr lang="nl-NL" smtClean="0"/>
              <a:t>‹nr.›</a:t>
            </a:fld>
            <a:endParaRPr lang="nl-NL" dirty="0"/>
          </a:p>
        </p:txBody>
      </p:sp>
    </p:spTree>
    <p:extLst>
      <p:ext uri="{BB962C8B-B14F-4D97-AF65-F5344CB8AC3E}">
        <p14:creationId xmlns:p14="http://schemas.microsoft.com/office/powerpoint/2010/main" val="210532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43D8EB7-A35F-4192-A45D-F115246D9026}" type="slidenum">
              <a:rPr lang="nl-NL" smtClean="0"/>
              <a:t>1</a:t>
            </a:fld>
            <a:endParaRPr lang="nl-NL" dirty="0"/>
          </a:p>
        </p:txBody>
      </p:sp>
    </p:spTree>
    <p:extLst>
      <p:ext uri="{BB962C8B-B14F-4D97-AF65-F5344CB8AC3E}">
        <p14:creationId xmlns:p14="http://schemas.microsoft.com/office/powerpoint/2010/main" val="199962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10</a:t>
            </a:fld>
            <a:endParaRPr lang="nl-NL" dirty="0"/>
          </a:p>
        </p:txBody>
      </p:sp>
    </p:spTree>
    <p:extLst>
      <p:ext uri="{BB962C8B-B14F-4D97-AF65-F5344CB8AC3E}">
        <p14:creationId xmlns:p14="http://schemas.microsoft.com/office/powerpoint/2010/main" val="2682341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11</a:t>
            </a:fld>
            <a:endParaRPr lang="nl-NL" dirty="0"/>
          </a:p>
        </p:txBody>
      </p:sp>
    </p:spTree>
    <p:extLst>
      <p:ext uri="{BB962C8B-B14F-4D97-AF65-F5344CB8AC3E}">
        <p14:creationId xmlns:p14="http://schemas.microsoft.com/office/powerpoint/2010/main" val="793620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12</a:t>
            </a:fld>
            <a:endParaRPr lang="nl-NL" dirty="0"/>
          </a:p>
        </p:txBody>
      </p:sp>
    </p:spTree>
    <p:extLst>
      <p:ext uri="{BB962C8B-B14F-4D97-AF65-F5344CB8AC3E}">
        <p14:creationId xmlns:p14="http://schemas.microsoft.com/office/powerpoint/2010/main" val="3653359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13</a:t>
            </a:fld>
            <a:endParaRPr lang="nl-NL" dirty="0"/>
          </a:p>
        </p:txBody>
      </p:sp>
    </p:spTree>
    <p:extLst>
      <p:ext uri="{BB962C8B-B14F-4D97-AF65-F5344CB8AC3E}">
        <p14:creationId xmlns:p14="http://schemas.microsoft.com/office/powerpoint/2010/main" val="1615794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14</a:t>
            </a:fld>
            <a:endParaRPr lang="nl-NL" dirty="0"/>
          </a:p>
        </p:txBody>
      </p:sp>
    </p:spTree>
    <p:extLst>
      <p:ext uri="{BB962C8B-B14F-4D97-AF65-F5344CB8AC3E}">
        <p14:creationId xmlns:p14="http://schemas.microsoft.com/office/powerpoint/2010/main" val="59936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15</a:t>
            </a:fld>
            <a:endParaRPr lang="nl-NL" dirty="0"/>
          </a:p>
        </p:txBody>
      </p:sp>
    </p:spTree>
    <p:extLst>
      <p:ext uri="{BB962C8B-B14F-4D97-AF65-F5344CB8AC3E}">
        <p14:creationId xmlns:p14="http://schemas.microsoft.com/office/powerpoint/2010/main" val="3818404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17</a:t>
            </a:fld>
            <a:endParaRPr lang="nl-NL" dirty="0"/>
          </a:p>
        </p:txBody>
      </p:sp>
    </p:spTree>
    <p:extLst>
      <p:ext uri="{BB962C8B-B14F-4D97-AF65-F5344CB8AC3E}">
        <p14:creationId xmlns:p14="http://schemas.microsoft.com/office/powerpoint/2010/main" val="3185951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18</a:t>
            </a:fld>
            <a:endParaRPr lang="nl-NL" dirty="0"/>
          </a:p>
        </p:txBody>
      </p:sp>
    </p:spTree>
    <p:extLst>
      <p:ext uri="{BB962C8B-B14F-4D97-AF65-F5344CB8AC3E}">
        <p14:creationId xmlns:p14="http://schemas.microsoft.com/office/powerpoint/2010/main" val="392116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19</a:t>
            </a:fld>
            <a:endParaRPr lang="nl-NL" dirty="0"/>
          </a:p>
        </p:txBody>
      </p:sp>
    </p:spTree>
    <p:extLst>
      <p:ext uri="{BB962C8B-B14F-4D97-AF65-F5344CB8AC3E}">
        <p14:creationId xmlns:p14="http://schemas.microsoft.com/office/powerpoint/2010/main" val="1709768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20</a:t>
            </a:fld>
            <a:endParaRPr lang="nl-NL" dirty="0"/>
          </a:p>
        </p:txBody>
      </p:sp>
    </p:spTree>
    <p:extLst>
      <p:ext uri="{BB962C8B-B14F-4D97-AF65-F5344CB8AC3E}">
        <p14:creationId xmlns:p14="http://schemas.microsoft.com/office/powerpoint/2010/main" val="1613709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2</a:t>
            </a:fld>
            <a:endParaRPr lang="nl-NL" dirty="0"/>
          </a:p>
        </p:txBody>
      </p:sp>
    </p:spTree>
    <p:extLst>
      <p:ext uri="{BB962C8B-B14F-4D97-AF65-F5344CB8AC3E}">
        <p14:creationId xmlns:p14="http://schemas.microsoft.com/office/powerpoint/2010/main" val="969492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Dus een opvallend verschil:</a:t>
            </a:r>
          </a:p>
          <a:p>
            <a:r>
              <a:rPr lang="nl-NL" dirty="0"/>
              <a:t>Schenk je alcohol dan is het aantal m2 leidend voor het bepalen van de benodigde ventilatie. Schenk je geen alcohol dan is het aantal personen in de accommodatie leidend!</a:t>
            </a:r>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21</a:t>
            </a:fld>
            <a:endParaRPr lang="nl-NL"/>
          </a:p>
        </p:txBody>
      </p:sp>
    </p:spTree>
    <p:extLst>
      <p:ext uri="{BB962C8B-B14F-4D97-AF65-F5344CB8AC3E}">
        <p14:creationId xmlns:p14="http://schemas.microsoft.com/office/powerpoint/2010/main" val="705688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 oudere mechanische ventilatiesystemen, beschikken alleen over een aan/uit stand. En staat dus of altijd aan of altijd uit…</a:t>
            </a:r>
          </a:p>
          <a:p>
            <a:r>
              <a:rPr lang="nl-NL" dirty="0"/>
              <a:t>Informeer aan de hand van het typeplaatje bij de leverancier of een vocht of CO2-gestuurde regeling mogelijk is.</a:t>
            </a:r>
          </a:p>
          <a:p>
            <a:r>
              <a:rPr lang="nl-NL" dirty="0"/>
              <a:t>Daarmee wordt de ventilatie veel beter controleerbaar en dalen uw energiekosten!</a:t>
            </a:r>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22</a:t>
            </a:fld>
            <a:endParaRPr lang="nl-NL"/>
          </a:p>
        </p:txBody>
      </p:sp>
    </p:spTree>
    <p:extLst>
      <p:ext uri="{BB962C8B-B14F-4D97-AF65-F5344CB8AC3E}">
        <p14:creationId xmlns:p14="http://schemas.microsoft.com/office/powerpoint/2010/main" val="3206778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 oudere mechanische ventilatiesystemen, beschikken alleen over een aan/uit stand. En staat dus of altijd aan of altijd uit…</a:t>
            </a:r>
          </a:p>
          <a:p>
            <a:r>
              <a:rPr lang="nl-NL" dirty="0"/>
              <a:t>Informeer aan de hand van het typeplaatje bij de leverancier of een vocht of CO2-gestuurde regeling mogelijk is.</a:t>
            </a:r>
          </a:p>
          <a:p>
            <a:r>
              <a:rPr lang="nl-NL" dirty="0"/>
              <a:t>Daarmee wordt de ventilatie veel beter controleerbaar en dalen uw energiekosten!</a:t>
            </a:r>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23</a:t>
            </a:fld>
            <a:endParaRPr lang="nl-NL"/>
          </a:p>
        </p:txBody>
      </p:sp>
    </p:spTree>
    <p:extLst>
      <p:ext uri="{BB962C8B-B14F-4D97-AF65-F5344CB8AC3E}">
        <p14:creationId xmlns:p14="http://schemas.microsoft.com/office/powerpoint/2010/main" val="576255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24</a:t>
            </a:fld>
            <a:endParaRPr lang="nl-NL" dirty="0"/>
          </a:p>
        </p:txBody>
      </p:sp>
    </p:spTree>
    <p:extLst>
      <p:ext uri="{BB962C8B-B14F-4D97-AF65-F5344CB8AC3E}">
        <p14:creationId xmlns:p14="http://schemas.microsoft.com/office/powerpoint/2010/main" val="1612757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25</a:t>
            </a:fld>
            <a:endParaRPr lang="nl-NL" dirty="0"/>
          </a:p>
        </p:txBody>
      </p:sp>
    </p:spTree>
    <p:extLst>
      <p:ext uri="{BB962C8B-B14F-4D97-AF65-F5344CB8AC3E}">
        <p14:creationId xmlns:p14="http://schemas.microsoft.com/office/powerpoint/2010/main" val="3613938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26</a:t>
            </a:fld>
            <a:endParaRPr lang="nl-NL" dirty="0"/>
          </a:p>
        </p:txBody>
      </p:sp>
    </p:spTree>
    <p:extLst>
      <p:ext uri="{BB962C8B-B14F-4D97-AF65-F5344CB8AC3E}">
        <p14:creationId xmlns:p14="http://schemas.microsoft.com/office/powerpoint/2010/main" val="3829880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27</a:t>
            </a:fld>
            <a:endParaRPr lang="nl-NL" dirty="0"/>
          </a:p>
        </p:txBody>
      </p:sp>
    </p:spTree>
    <p:extLst>
      <p:ext uri="{BB962C8B-B14F-4D97-AF65-F5344CB8AC3E}">
        <p14:creationId xmlns:p14="http://schemas.microsoft.com/office/powerpoint/2010/main" val="1298938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28</a:t>
            </a:fld>
            <a:endParaRPr lang="nl-NL" dirty="0"/>
          </a:p>
        </p:txBody>
      </p:sp>
    </p:spTree>
    <p:extLst>
      <p:ext uri="{BB962C8B-B14F-4D97-AF65-F5344CB8AC3E}">
        <p14:creationId xmlns:p14="http://schemas.microsoft.com/office/powerpoint/2010/main" val="408998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30</a:t>
            </a:fld>
            <a:endParaRPr lang="nl-NL" dirty="0"/>
          </a:p>
        </p:txBody>
      </p:sp>
    </p:spTree>
    <p:extLst>
      <p:ext uri="{BB962C8B-B14F-4D97-AF65-F5344CB8AC3E}">
        <p14:creationId xmlns:p14="http://schemas.microsoft.com/office/powerpoint/2010/main" val="36524379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31</a:t>
            </a:fld>
            <a:endParaRPr lang="nl-NL" dirty="0"/>
          </a:p>
        </p:txBody>
      </p:sp>
    </p:spTree>
    <p:extLst>
      <p:ext uri="{BB962C8B-B14F-4D97-AF65-F5344CB8AC3E}">
        <p14:creationId xmlns:p14="http://schemas.microsoft.com/office/powerpoint/2010/main" val="345552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3</a:t>
            </a:fld>
            <a:endParaRPr lang="nl-NL" dirty="0"/>
          </a:p>
        </p:txBody>
      </p:sp>
    </p:spTree>
    <p:extLst>
      <p:ext uri="{BB962C8B-B14F-4D97-AF65-F5344CB8AC3E}">
        <p14:creationId xmlns:p14="http://schemas.microsoft.com/office/powerpoint/2010/main" val="4244259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32</a:t>
            </a:fld>
            <a:endParaRPr lang="nl-NL" dirty="0"/>
          </a:p>
        </p:txBody>
      </p:sp>
    </p:spTree>
    <p:extLst>
      <p:ext uri="{BB962C8B-B14F-4D97-AF65-F5344CB8AC3E}">
        <p14:creationId xmlns:p14="http://schemas.microsoft.com/office/powerpoint/2010/main" val="7860194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33</a:t>
            </a:fld>
            <a:endParaRPr lang="nl-NL" dirty="0"/>
          </a:p>
        </p:txBody>
      </p:sp>
    </p:spTree>
    <p:extLst>
      <p:ext uri="{BB962C8B-B14F-4D97-AF65-F5344CB8AC3E}">
        <p14:creationId xmlns:p14="http://schemas.microsoft.com/office/powerpoint/2010/main" val="2461742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143EA2F-8A2E-4658-B6FF-0071CCB118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Rectangle 3">
            <a:extLst>
              <a:ext uri="{FF2B5EF4-FFF2-40B4-BE49-F238E27FC236}">
                <a16:creationId xmlns:a16="http://schemas.microsoft.com/office/drawing/2014/main" id="{23F86C0E-5947-4920-B48D-BAC9D3D37B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dirty="0"/>
          </a:p>
        </p:txBody>
      </p:sp>
    </p:spTree>
    <p:extLst>
      <p:ext uri="{BB962C8B-B14F-4D97-AF65-F5344CB8AC3E}">
        <p14:creationId xmlns:p14="http://schemas.microsoft.com/office/powerpoint/2010/main" val="1503343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a:t>Overbelasting van het net! Capaciteitsproblemen voor terugleveren zonnestroom. Geldt alleen bij GV-aansluitingen, bij </a:t>
            </a:r>
            <a:r>
              <a:rPr lang="nl-NL" altLang="nl-NL" dirty="0" err="1"/>
              <a:t>kv</a:t>
            </a:r>
            <a:r>
              <a:rPr lang="nl-NL" altLang="nl-NL" dirty="0"/>
              <a:t>-aansluitingen is netbeheerder wettelijk verplicht de geproduceerde stroom terug te nemen, te salderen.</a:t>
            </a:r>
          </a:p>
          <a:p>
            <a:endParaRPr lang="nl-NL" dirty="0"/>
          </a:p>
        </p:txBody>
      </p:sp>
      <p:sp>
        <p:nvSpPr>
          <p:cNvPr id="4" name="Tijdelijke aanduiding voor dianummer 3"/>
          <p:cNvSpPr>
            <a:spLocks noGrp="1"/>
          </p:cNvSpPr>
          <p:nvPr>
            <p:ph type="sldNum" sz="quarter" idx="5"/>
          </p:nvPr>
        </p:nvSpPr>
        <p:spPr/>
        <p:txBody>
          <a:bodyPr/>
          <a:lstStyle/>
          <a:p>
            <a:fld id="{343D8EB7-A35F-4192-A45D-F115246D9026}" type="slidenum">
              <a:rPr lang="nl-NL" smtClean="0"/>
              <a:t>36</a:t>
            </a:fld>
            <a:endParaRPr lang="nl-NL"/>
          </a:p>
        </p:txBody>
      </p:sp>
    </p:spTree>
    <p:extLst>
      <p:ext uri="{BB962C8B-B14F-4D97-AF65-F5344CB8AC3E}">
        <p14:creationId xmlns:p14="http://schemas.microsoft.com/office/powerpoint/2010/main" val="3255417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a:t>Overbelasting van het net! Capaciteitsproblemen voor terugleveren zonnestroom. Geldt alleen bij GV-aansluitingen, bij </a:t>
            </a:r>
            <a:r>
              <a:rPr lang="nl-NL" altLang="nl-NL" dirty="0" err="1"/>
              <a:t>kv</a:t>
            </a:r>
            <a:r>
              <a:rPr lang="nl-NL" altLang="nl-NL" dirty="0"/>
              <a:t>-aansluitingen is netbeheerder wettelijk verplicht de geproduceerde stroom terug te nemen, te salderen.</a:t>
            </a:r>
          </a:p>
          <a:p>
            <a:endParaRPr lang="nl-NL" dirty="0"/>
          </a:p>
        </p:txBody>
      </p:sp>
      <p:sp>
        <p:nvSpPr>
          <p:cNvPr id="4" name="Tijdelijke aanduiding voor dianummer 3"/>
          <p:cNvSpPr>
            <a:spLocks noGrp="1"/>
          </p:cNvSpPr>
          <p:nvPr>
            <p:ph type="sldNum" sz="quarter" idx="5"/>
          </p:nvPr>
        </p:nvSpPr>
        <p:spPr/>
        <p:txBody>
          <a:bodyPr/>
          <a:lstStyle/>
          <a:p>
            <a:fld id="{343D8EB7-A35F-4192-A45D-F115246D9026}" type="slidenum">
              <a:rPr lang="nl-NL" smtClean="0"/>
              <a:t>37</a:t>
            </a:fld>
            <a:endParaRPr lang="nl-NL"/>
          </a:p>
        </p:txBody>
      </p:sp>
    </p:spTree>
    <p:extLst>
      <p:ext uri="{BB962C8B-B14F-4D97-AF65-F5344CB8AC3E}">
        <p14:creationId xmlns:p14="http://schemas.microsoft.com/office/powerpoint/2010/main" val="35531524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12121"/>
                </a:solidFill>
                <a:effectLst/>
                <a:latin typeface="Montserrat"/>
              </a:rPr>
              <a:t>Verbond van Verzekeraars hebben een voorbeeld Zonnepanelenclausule gepresenteerd voor het verzekeren van zonnepanelen op daken.  De clausule beschrijft aan welke eisen een zonnepaneleninstallatie moet voldoen, zoals diverse veiligheidsnormen. Daarnaast vermeldt de clausule welke documentatie de verzekerde in geval van schade moet overleggen. </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D8EB7-A35F-4192-A45D-F115246D9026}"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7551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40</a:t>
            </a:fld>
            <a:endParaRPr lang="nl-NL" dirty="0"/>
          </a:p>
        </p:txBody>
      </p:sp>
    </p:spTree>
    <p:extLst>
      <p:ext uri="{BB962C8B-B14F-4D97-AF65-F5344CB8AC3E}">
        <p14:creationId xmlns:p14="http://schemas.microsoft.com/office/powerpoint/2010/main" val="2326449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41</a:t>
            </a:fld>
            <a:endParaRPr lang="nl-NL" dirty="0"/>
          </a:p>
        </p:txBody>
      </p:sp>
    </p:spTree>
    <p:extLst>
      <p:ext uri="{BB962C8B-B14F-4D97-AF65-F5344CB8AC3E}">
        <p14:creationId xmlns:p14="http://schemas.microsoft.com/office/powerpoint/2010/main" val="7385089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42</a:t>
            </a:fld>
            <a:endParaRPr lang="nl-NL" dirty="0"/>
          </a:p>
        </p:txBody>
      </p:sp>
    </p:spTree>
    <p:extLst>
      <p:ext uri="{BB962C8B-B14F-4D97-AF65-F5344CB8AC3E}">
        <p14:creationId xmlns:p14="http://schemas.microsoft.com/office/powerpoint/2010/main" val="1175892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43</a:t>
            </a:fld>
            <a:endParaRPr lang="nl-NL"/>
          </a:p>
        </p:txBody>
      </p:sp>
    </p:spTree>
    <p:extLst>
      <p:ext uri="{BB962C8B-B14F-4D97-AF65-F5344CB8AC3E}">
        <p14:creationId xmlns:p14="http://schemas.microsoft.com/office/powerpoint/2010/main" val="2598029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4</a:t>
            </a:fld>
            <a:endParaRPr lang="nl-NL" dirty="0"/>
          </a:p>
        </p:txBody>
      </p:sp>
    </p:spTree>
    <p:extLst>
      <p:ext uri="{BB962C8B-B14F-4D97-AF65-F5344CB8AC3E}">
        <p14:creationId xmlns:p14="http://schemas.microsoft.com/office/powerpoint/2010/main" val="2750093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44</a:t>
            </a:fld>
            <a:endParaRPr lang="nl-NL"/>
          </a:p>
        </p:txBody>
      </p:sp>
    </p:spTree>
    <p:extLst>
      <p:ext uri="{BB962C8B-B14F-4D97-AF65-F5344CB8AC3E}">
        <p14:creationId xmlns:p14="http://schemas.microsoft.com/office/powerpoint/2010/main" val="9125942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45</a:t>
            </a:fld>
            <a:endParaRPr lang="nl-NL"/>
          </a:p>
        </p:txBody>
      </p:sp>
    </p:spTree>
    <p:extLst>
      <p:ext uri="{BB962C8B-B14F-4D97-AF65-F5344CB8AC3E}">
        <p14:creationId xmlns:p14="http://schemas.microsoft.com/office/powerpoint/2010/main" val="7229917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46</a:t>
            </a:fld>
            <a:endParaRPr lang="nl-NL" dirty="0"/>
          </a:p>
        </p:txBody>
      </p:sp>
    </p:spTree>
    <p:extLst>
      <p:ext uri="{BB962C8B-B14F-4D97-AF65-F5344CB8AC3E}">
        <p14:creationId xmlns:p14="http://schemas.microsoft.com/office/powerpoint/2010/main" val="19704910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47</a:t>
            </a:fld>
            <a:endParaRPr lang="nl-NL" dirty="0"/>
          </a:p>
        </p:txBody>
      </p:sp>
    </p:spTree>
    <p:extLst>
      <p:ext uri="{BB962C8B-B14F-4D97-AF65-F5344CB8AC3E}">
        <p14:creationId xmlns:p14="http://schemas.microsoft.com/office/powerpoint/2010/main" val="438445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5</a:t>
            </a:fld>
            <a:endParaRPr lang="nl-NL" dirty="0"/>
          </a:p>
        </p:txBody>
      </p:sp>
    </p:spTree>
    <p:extLst>
      <p:ext uri="{BB962C8B-B14F-4D97-AF65-F5344CB8AC3E}">
        <p14:creationId xmlns:p14="http://schemas.microsoft.com/office/powerpoint/2010/main" val="1935885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6</a:t>
            </a:fld>
            <a:endParaRPr lang="nl-NL" dirty="0"/>
          </a:p>
        </p:txBody>
      </p:sp>
    </p:spTree>
    <p:extLst>
      <p:ext uri="{BB962C8B-B14F-4D97-AF65-F5344CB8AC3E}">
        <p14:creationId xmlns:p14="http://schemas.microsoft.com/office/powerpoint/2010/main" val="1480600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7</a:t>
            </a:fld>
            <a:endParaRPr lang="nl-NL" dirty="0"/>
          </a:p>
        </p:txBody>
      </p:sp>
    </p:spTree>
    <p:extLst>
      <p:ext uri="{BB962C8B-B14F-4D97-AF65-F5344CB8AC3E}">
        <p14:creationId xmlns:p14="http://schemas.microsoft.com/office/powerpoint/2010/main" val="238387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8</a:t>
            </a:fld>
            <a:endParaRPr lang="nl-NL" dirty="0"/>
          </a:p>
        </p:txBody>
      </p:sp>
    </p:spTree>
    <p:extLst>
      <p:ext uri="{BB962C8B-B14F-4D97-AF65-F5344CB8AC3E}">
        <p14:creationId xmlns:p14="http://schemas.microsoft.com/office/powerpoint/2010/main" val="4028491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43D8EB7-A35F-4192-A45D-F115246D9026}" type="slidenum">
              <a:rPr lang="nl-NL" smtClean="0"/>
              <a:t>9</a:t>
            </a:fld>
            <a:endParaRPr lang="nl-NL" dirty="0"/>
          </a:p>
        </p:txBody>
      </p:sp>
    </p:spTree>
    <p:extLst>
      <p:ext uri="{BB962C8B-B14F-4D97-AF65-F5344CB8AC3E}">
        <p14:creationId xmlns:p14="http://schemas.microsoft.com/office/powerpoint/2010/main" val="4099824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22"/>
            <a:ext cx="7772400" cy="1102519"/>
          </a:xfrm>
        </p:spPr>
        <p:txBody>
          <a:bodyPr/>
          <a:lstStyle/>
          <a:p>
            <a:r>
              <a:rPr lang="nl-NL"/>
              <a:t>Klik om de stijl te bewerken</a:t>
            </a:r>
          </a:p>
        </p:txBody>
      </p:sp>
      <p:sp>
        <p:nvSpPr>
          <p:cNvPr id="3" name="Ond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888866AF-968C-4843-B821-8D73A52D9B67}" type="datetimeFigureOut">
              <a:rPr lang="nl-NL" smtClean="0"/>
              <a:t>30-8-2023</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413BD87C-79E7-4D3F-9BE1-80D68B7347E7}" type="slidenum">
              <a:rPr lang="nl-NL" smtClean="0"/>
              <a:t>‹nr.›</a:t>
            </a:fld>
            <a:endParaRPr lang="nl-NL" dirty="0"/>
          </a:p>
        </p:txBody>
      </p:sp>
    </p:spTree>
    <p:extLst>
      <p:ext uri="{BB962C8B-B14F-4D97-AF65-F5344CB8AC3E}">
        <p14:creationId xmlns:p14="http://schemas.microsoft.com/office/powerpoint/2010/main" val="584356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88866AF-968C-4843-B821-8D73A52D9B67}" type="datetimeFigureOut">
              <a:rPr lang="nl-NL" smtClean="0"/>
              <a:t>30-8-2023</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413BD87C-79E7-4D3F-9BE1-80D68B7347E7}" type="slidenum">
              <a:rPr lang="nl-NL" smtClean="0"/>
              <a:t>‹nr.›</a:t>
            </a:fld>
            <a:endParaRPr lang="nl-NL" dirty="0"/>
          </a:p>
        </p:txBody>
      </p:sp>
    </p:spTree>
    <p:extLst>
      <p:ext uri="{BB962C8B-B14F-4D97-AF65-F5344CB8AC3E}">
        <p14:creationId xmlns:p14="http://schemas.microsoft.com/office/powerpoint/2010/main" val="1181064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154783"/>
            <a:ext cx="2057400" cy="329088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154783"/>
            <a:ext cx="6019800" cy="329088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88866AF-968C-4843-B821-8D73A52D9B67}" type="datetimeFigureOut">
              <a:rPr lang="nl-NL" smtClean="0"/>
              <a:t>30-8-2023</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413BD87C-79E7-4D3F-9BE1-80D68B7347E7}" type="slidenum">
              <a:rPr lang="nl-NL" smtClean="0"/>
              <a:t>‹nr.›</a:t>
            </a:fld>
            <a:endParaRPr lang="nl-NL" dirty="0"/>
          </a:p>
        </p:txBody>
      </p:sp>
    </p:spTree>
    <p:extLst>
      <p:ext uri="{BB962C8B-B14F-4D97-AF65-F5344CB8AC3E}">
        <p14:creationId xmlns:p14="http://schemas.microsoft.com/office/powerpoint/2010/main" val="935858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88866AF-968C-4843-B821-8D73A52D9B67}" type="datetimeFigureOut">
              <a:rPr lang="nl-NL" smtClean="0"/>
              <a:t>30-8-2023</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413BD87C-79E7-4D3F-9BE1-80D68B7347E7}" type="slidenum">
              <a:rPr lang="nl-NL" smtClean="0"/>
              <a:t>‹nr.›</a:t>
            </a:fld>
            <a:endParaRPr lang="nl-NL" dirty="0"/>
          </a:p>
        </p:txBody>
      </p:sp>
    </p:spTree>
    <p:extLst>
      <p:ext uri="{BB962C8B-B14F-4D97-AF65-F5344CB8AC3E}">
        <p14:creationId xmlns:p14="http://schemas.microsoft.com/office/powerpoint/2010/main" val="635493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888866AF-968C-4843-B821-8D73A52D9B67}" type="datetimeFigureOut">
              <a:rPr lang="nl-NL" smtClean="0"/>
              <a:t>30-8-2023</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413BD87C-79E7-4D3F-9BE1-80D68B7347E7}" type="slidenum">
              <a:rPr lang="nl-NL" smtClean="0"/>
              <a:t>‹nr.›</a:t>
            </a:fld>
            <a:endParaRPr lang="nl-NL" dirty="0"/>
          </a:p>
        </p:txBody>
      </p:sp>
    </p:spTree>
    <p:extLst>
      <p:ext uri="{BB962C8B-B14F-4D97-AF65-F5344CB8AC3E}">
        <p14:creationId xmlns:p14="http://schemas.microsoft.com/office/powerpoint/2010/main" val="1129488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888866AF-968C-4843-B821-8D73A52D9B67}" type="datetimeFigureOut">
              <a:rPr lang="nl-NL" smtClean="0"/>
              <a:t>30-8-2023</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413BD87C-79E7-4D3F-9BE1-80D68B7347E7}" type="slidenum">
              <a:rPr lang="nl-NL" smtClean="0"/>
              <a:t>‹nr.›</a:t>
            </a:fld>
            <a:endParaRPr lang="nl-NL" dirty="0"/>
          </a:p>
        </p:txBody>
      </p:sp>
    </p:spTree>
    <p:extLst>
      <p:ext uri="{BB962C8B-B14F-4D97-AF65-F5344CB8AC3E}">
        <p14:creationId xmlns:p14="http://schemas.microsoft.com/office/powerpoint/2010/main" val="4231699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888866AF-968C-4843-B821-8D73A52D9B67}" type="datetimeFigureOut">
              <a:rPr lang="nl-NL" smtClean="0"/>
              <a:t>30-8-2023</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413BD87C-79E7-4D3F-9BE1-80D68B7347E7}" type="slidenum">
              <a:rPr lang="nl-NL" smtClean="0"/>
              <a:t>‹nr.›</a:t>
            </a:fld>
            <a:endParaRPr lang="nl-NL" dirty="0"/>
          </a:p>
        </p:txBody>
      </p:sp>
    </p:spTree>
    <p:extLst>
      <p:ext uri="{BB962C8B-B14F-4D97-AF65-F5344CB8AC3E}">
        <p14:creationId xmlns:p14="http://schemas.microsoft.com/office/powerpoint/2010/main" val="1922970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888866AF-968C-4843-B821-8D73A52D9B67}" type="datetimeFigureOut">
              <a:rPr lang="nl-NL" smtClean="0"/>
              <a:t>30-8-2023</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413BD87C-79E7-4D3F-9BE1-80D68B7347E7}" type="slidenum">
              <a:rPr lang="nl-NL" smtClean="0"/>
              <a:t>‹nr.›</a:t>
            </a:fld>
            <a:endParaRPr lang="nl-NL" dirty="0"/>
          </a:p>
        </p:txBody>
      </p:sp>
    </p:spTree>
    <p:extLst>
      <p:ext uri="{BB962C8B-B14F-4D97-AF65-F5344CB8AC3E}">
        <p14:creationId xmlns:p14="http://schemas.microsoft.com/office/powerpoint/2010/main" val="3501133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888866AF-968C-4843-B821-8D73A52D9B67}" type="datetimeFigureOut">
              <a:rPr lang="nl-NL" smtClean="0"/>
              <a:t>30-8-2023</a:t>
            </a:fld>
            <a:endParaRPr lang="nl-NL" dirty="0"/>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413BD87C-79E7-4D3F-9BE1-80D68B7347E7}" type="slidenum">
              <a:rPr lang="nl-NL" smtClean="0"/>
              <a:t>‹nr.›</a:t>
            </a:fld>
            <a:endParaRPr lang="nl-NL" dirty="0"/>
          </a:p>
        </p:txBody>
      </p:sp>
    </p:spTree>
    <p:extLst>
      <p:ext uri="{BB962C8B-B14F-4D97-AF65-F5344CB8AC3E}">
        <p14:creationId xmlns:p14="http://schemas.microsoft.com/office/powerpoint/2010/main" val="3961202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7" y="204787"/>
            <a:ext cx="3008313" cy="871538"/>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88866AF-968C-4843-B821-8D73A52D9B67}" type="datetimeFigureOut">
              <a:rPr lang="nl-NL" smtClean="0"/>
              <a:t>30-8-2023</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413BD87C-79E7-4D3F-9BE1-80D68B7347E7}" type="slidenum">
              <a:rPr lang="nl-NL" smtClean="0"/>
              <a:t>‹nr.›</a:t>
            </a:fld>
            <a:endParaRPr lang="nl-NL" dirty="0"/>
          </a:p>
        </p:txBody>
      </p:sp>
    </p:spTree>
    <p:extLst>
      <p:ext uri="{BB962C8B-B14F-4D97-AF65-F5344CB8AC3E}">
        <p14:creationId xmlns:p14="http://schemas.microsoft.com/office/powerpoint/2010/main" val="1867109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1"/>
            <a:ext cx="5486400" cy="425054"/>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888866AF-968C-4843-B821-8D73A52D9B67}" type="datetimeFigureOut">
              <a:rPr lang="nl-NL" smtClean="0"/>
              <a:t>30-8-2023</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413BD87C-79E7-4D3F-9BE1-80D68B7347E7}" type="slidenum">
              <a:rPr lang="nl-NL" smtClean="0"/>
              <a:t>‹nr.›</a:t>
            </a:fld>
            <a:endParaRPr lang="nl-NL" dirty="0"/>
          </a:p>
        </p:txBody>
      </p:sp>
    </p:spTree>
    <p:extLst>
      <p:ext uri="{BB962C8B-B14F-4D97-AF65-F5344CB8AC3E}">
        <p14:creationId xmlns:p14="http://schemas.microsoft.com/office/powerpoint/2010/main" val="2489717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88866AF-968C-4843-B821-8D73A52D9B67}" type="datetimeFigureOut">
              <a:rPr lang="nl-NL" smtClean="0"/>
              <a:t>30-8-2023</a:t>
            </a:fld>
            <a:endParaRPr lang="nl-NL" dirty="0"/>
          </a:p>
        </p:txBody>
      </p:sp>
      <p:sp>
        <p:nvSpPr>
          <p:cNvPr id="5" name="Tijdelijke aanduiding voor voettekst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13BD87C-79E7-4D3F-9BE1-80D68B7347E7}" type="slidenum">
              <a:rPr lang="nl-NL" smtClean="0"/>
              <a:t>‹nr.›</a:t>
            </a:fld>
            <a:endParaRPr lang="nl-NL" dirty="0"/>
          </a:p>
        </p:txBody>
      </p:sp>
    </p:spTree>
    <p:extLst>
      <p:ext uri="{BB962C8B-B14F-4D97-AF65-F5344CB8AC3E}">
        <p14:creationId xmlns:p14="http://schemas.microsoft.com/office/powerpoint/2010/main" val="1971601261"/>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hyperlink" Target="https://grip.sportstroom.nl/#/dashboard"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4.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7.emf"/><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2.jpe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8.png"/><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0.jpe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hyperlink" Target="https://www.sportnlgroen.nl/sportnlgroen/"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1259632" y="4448776"/>
            <a:ext cx="6408712" cy="369332"/>
          </a:xfrm>
          <a:prstGeom prst="rect">
            <a:avLst/>
          </a:prstGeom>
          <a:noFill/>
        </p:spPr>
        <p:txBody>
          <a:bodyPr wrap="square" rtlCol="0">
            <a:spAutoFit/>
          </a:bodyPr>
          <a:lstStyle/>
          <a:p>
            <a:pPr algn="ctr"/>
            <a:r>
              <a:rPr lang="nl-NL" b="1" dirty="0">
                <a:solidFill>
                  <a:srgbClr val="002060"/>
                </a:solidFill>
                <a:latin typeface="+mj-lt"/>
              </a:rPr>
              <a:t>Informatiebijeenkomst 30 augustus 2023</a:t>
            </a:r>
          </a:p>
        </p:txBody>
      </p:sp>
      <p:sp>
        <p:nvSpPr>
          <p:cNvPr id="8" name="Tekstvak 7">
            <a:extLst>
              <a:ext uri="{FF2B5EF4-FFF2-40B4-BE49-F238E27FC236}">
                <a16:creationId xmlns:a16="http://schemas.microsoft.com/office/drawing/2014/main" id="{00CE2DF4-B6E7-4359-93B8-6F2285177BE4}"/>
              </a:ext>
            </a:extLst>
          </p:cNvPr>
          <p:cNvSpPr txBox="1"/>
          <p:nvPr/>
        </p:nvSpPr>
        <p:spPr>
          <a:xfrm>
            <a:off x="6352879" y="1091128"/>
            <a:ext cx="2195736" cy="246221"/>
          </a:xfrm>
          <a:prstGeom prst="rect">
            <a:avLst/>
          </a:prstGeom>
          <a:noFill/>
        </p:spPr>
        <p:txBody>
          <a:bodyPr wrap="square" rtlCol="0">
            <a:spAutoFit/>
          </a:bodyPr>
          <a:lstStyle/>
          <a:p>
            <a:r>
              <a:rPr lang="nl-NL" sz="1000" b="1" dirty="0">
                <a:solidFill>
                  <a:schemeClr val="bg1"/>
                </a:solidFill>
              </a:rPr>
              <a:t>AV Impala - Drachten</a:t>
            </a:r>
          </a:p>
        </p:txBody>
      </p:sp>
      <p:pic>
        <p:nvPicPr>
          <p:cNvPr id="2" name="Afbeelding 2" descr="Zwijndrecht Gaat Duurzaam">
            <a:extLst>
              <a:ext uri="{FF2B5EF4-FFF2-40B4-BE49-F238E27FC236}">
                <a16:creationId xmlns:a16="http://schemas.microsoft.com/office/drawing/2014/main" id="{1C71AC6B-D58D-D858-8E5E-7082875E6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644" y="1214238"/>
            <a:ext cx="6192688" cy="244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169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971600" y="1687912"/>
            <a:ext cx="7218952"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Belastingen:</a:t>
            </a:r>
          </a:p>
        </p:txBody>
      </p:sp>
      <p:pic>
        <p:nvPicPr>
          <p:cNvPr id="4" name="Afbeelding 3">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591119" y="1815770"/>
            <a:ext cx="158268" cy="323932"/>
          </a:xfrm>
          <a:prstGeom prst="rect">
            <a:avLst/>
          </a:prstGeom>
        </p:spPr>
      </p:pic>
      <p:sp>
        <p:nvSpPr>
          <p:cNvPr id="11" name="Tekstvak 10"/>
          <p:cNvSpPr txBox="1"/>
          <p:nvPr/>
        </p:nvSpPr>
        <p:spPr>
          <a:xfrm>
            <a:off x="467544" y="1194306"/>
            <a:ext cx="7488832"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Stand van zaken energiemarkt – de energierekening</a:t>
            </a:r>
            <a:endParaRPr lang="nl-NL" dirty="0">
              <a:solidFill>
                <a:srgbClr val="002060"/>
              </a:solidFill>
              <a:latin typeface="Verdana" panose="020B0604030504040204" pitchFamily="34" charset="0"/>
              <a:ea typeface="Verdana" panose="020B0604030504040204" pitchFamily="34" charset="0"/>
            </a:endParaRPr>
          </a:p>
        </p:txBody>
      </p:sp>
      <p:sp>
        <p:nvSpPr>
          <p:cNvPr id="3" name="Tekstvak 2">
            <a:extLst>
              <a:ext uri="{FF2B5EF4-FFF2-40B4-BE49-F238E27FC236}">
                <a16:creationId xmlns:a16="http://schemas.microsoft.com/office/drawing/2014/main" id="{34EC5C63-2F9C-3CEF-AD83-D44285818249}"/>
              </a:ext>
            </a:extLst>
          </p:cNvPr>
          <p:cNvSpPr txBox="1"/>
          <p:nvPr/>
        </p:nvSpPr>
        <p:spPr>
          <a:xfrm>
            <a:off x="953448" y="2191968"/>
            <a:ext cx="7218952"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-&gt; Korting 2022 op BTW vervallen: 21% i.p.v. 9%</a:t>
            </a:r>
          </a:p>
        </p:txBody>
      </p:sp>
      <p:sp>
        <p:nvSpPr>
          <p:cNvPr id="12" name="Tekstvak 11">
            <a:extLst>
              <a:ext uri="{FF2B5EF4-FFF2-40B4-BE49-F238E27FC236}">
                <a16:creationId xmlns:a16="http://schemas.microsoft.com/office/drawing/2014/main" id="{DB53ED12-77FD-8835-82E9-3DC16A7D5D92}"/>
              </a:ext>
            </a:extLst>
          </p:cNvPr>
          <p:cNvSpPr txBox="1"/>
          <p:nvPr/>
        </p:nvSpPr>
        <p:spPr>
          <a:xfrm>
            <a:off x="971600" y="2624016"/>
            <a:ext cx="7218952"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-&gt; Korting 2022 op energiebelasting (50%) is vervallen</a:t>
            </a:r>
          </a:p>
        </p:txBody>
      </p:sp>
      <p:pic>
        <p:nvPicPr>
          <p:cNvPr id="2" name="Afbeelding 2" descr="Zwijndrecht Gaat Duurzaam">
            <a:extLst>
              <a:ext uri="{FF2B5EF4-FFF2-40B4-BE49-F238E27FC236}">
                <a16:creationId xmlns:a16="http://schemas.microsoft.com/office/drawing/2014/main" id="{A85A47A1-3BB0-AD0B-E17D-135A195EDB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40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971600" y="1687912"/>
            <a:ext cx="7218952"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Wijzigingen in energiebelasting per 01-01-2023:</a:t>
            </a:r>
          </a:p>
        </p:txBody>
      </p:sp>
      <p:pic>
        <p:nvPicPr>
          <p:cNvPr id="4" name="Afbeelding 3">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591119" y="1815770"/>
            <a:ext cx="158268" cy="323932"/>
          </a:xfrm>
          <a:prstGeom prst="rect">
            <a:avLst/>
          </a:prstGeom>
        </p:spPr>
      </p:pic>
      <p:sp>
        <p:nvSpPr>
          <p:cNvPr id="11" name="Tekstvak 10"/>
          <p:cNvSpPr txBox="1"/>
          <p:nvPr/>
        </p:nvSpPr>
        <p:spPr>
          <a:xfrm>
            <a:off x="467544" y="1194306"/>
            <a:ext cx="7488832"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Stand van zaken energiemarkt – de energierekening</a:t>
            </a:r>
            <a:endParaRPr lang="nl-NL" dirty="0">
              <a:solidFill>
                <a:srgbClr val="002060"/>
              </a:solidFill>
              <a:latin typeface="Verdana" panose="020B0604030504040204" pitchFamily="34" charset="0"/>
              <a:ea typeface="Verdana" panose="020B0604030504040204" pitchFamily="34" charset="0"/>
            </a:endParaRPr>
          </a:p>
        </p:txBody>
      </p:sp>
      <p:sp>
        <p:nvSpPr>
          <p:cNvPr id="3" name="Tekstvak 2">
            <a:extLst>
              <a:ext uri="{FF2B5EF4-FFF2-40B4-BE49-F238E27FC236}">
                <a16:creationId xmlns:a16="http://schemas.microsoft.com/office/drawing/2014/main" id="{34EC5C63-2F9C-3CEF-AD83-D44285818249}"/>
              </a:ext>
            </a:extLst>
          </p:cNvPr>
          <p:cNvSpPr txBox="1"/>
          <p:nvPr/>
        </p:nvSpPr>
        <p:spPr>
          <a:xfrm>
            <a:off x="953448" y="2191968"/>
            <a:ext cx="7218952"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-&gt; Energiebelasting + ODE zijn samengevoegd</a:t>
            </a:r>
          </a:p>
        </p:txBody>
      </p:sp>
      <p:sp>
        <p:nvSpPr>
          <p:cNvPr id="12" name="Tekstvak 11">
            <a:extLst>
              <a:ext uri="{FF2B5EF4-FFF2-40B4-BE49-F238E27FC236}">
                <a16:creationId xmlns:a16="http://schemas.microsoft.com/office/drawing/2014/main" id="{DB53ED12-77FD-8835-82E9-3DC16A7D5D92}"/>
              </a:ext>
            </a:extLst>
          </p:cNvPr>
          <p:cNvSpPr txBox="1"/>
          <p:nvPr/>
        </p:nvSpPr>
        <p:spPr>
          <a:xfrm>
            <a:off x="971600" y="2624016"/>
            <a:ext cx="7218952"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-&gt; teruggave energiebelasting (heffingskorting) is verlaagd</a:t>
            </a:r>
          </a:p>
        </p:txBody>
      </p:sp>
      <p:pic>
        <p:nvPicPr>
          <p:cNvPr id="2" name="Afbeelding 2" descr="Zwijndrecht Gaat Duurzaam">
            <a:extLst>
              <a:ext uri="{FF2B5EF4-FFF2-40B4-BE49-F238E27FC236}">
                <a16:creationId xmlns:a16="http://schemas.microsoft.com/office/drawing/2014/main" id="{4AC4F361-C868-410E-F431-3F7B662378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86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p:cNvSpPr txBox="1"/>
          <p:nvPr/>
        </p:nvSpPr>
        <p:spPr>
          <a:xfrm>
            <a:off x="467544" y="1122298"/>
            <a:ext cx="8640960"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Stand van zaken energiemarkt – overzicht energiebelastingen</a:t>
            </a:r>
            <a:endParaRPr lang="nl-NL" dirty="0">
              <a:solidFill>
                <a:srgbClr val="002060"/>
              </a:solidFill>
              <a:latin typeface="Verdana" panose="020B0604030504040204" pitchFamily="34" charset="0"/>
              <a:ea typeface="Verdana" panose="020B0604030504040204" pitchFamily="34" charset="0"/>
            </a:endParaRPr>
          </a:p>
        </p:txBody>
      </p:sp>
      <p:graphicFrame>
        <p:nvGraphicFramePr>
          <p:cNvPr id="7" name="Tabel 7">
            <a:extLst>
              <a:ext uri="{FF2B5EF4-FFF2-40B4-BE49-F238E27FC236}">
                <a16:creationId xmlns:a16="http://schemas.microsoft.com/office/drawing/2014/main" id="{69128B2C-AEC9-246F-BC8F-4757D44786FD}"/>
              </a:ext>
            </a:extLst>
          </p:cNvPr>
          <p:cNvGraphicFramePr>
            <a:graphicFrameLocks noGrp="1"/>
          </p:cNvGraphicFramePr>
          <p:nvPr>
            <p:extLst>
              <p:ext uri="{D42A27DB-BD31-4B8C-83A1-F6EECF244321}">
                <p14:modId xmlns:p14="http://schemas.microsoft.com/office/powerpoint/2010/main" val="1144535753"/>
              </p:ext>
            </p:extLst>
          </p:nvPr>
        </p:nvGraphicFramePr>
        <p:xfrm>
          <a:off x="467544" y="1693262"/>
          <a:ext cx="7704856" cy="296672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1183096310"/>
                    </a:ext>
                  </a:extLst>
                </a:gridCol>
                <a:gridCol w="1224136">
                  <a:extLst>
                    <a:ext uri="{9D8B030D-6E8A-4147-A177-3AD203B41FA5}">
                      <a16:colId xmlns:a16="http://schemas.microsoft.com/office/drawing/2014/main" val="1261868282"/>
                    </a:ext>
                  </a:extLst>
                </a:gridCol>
                <a:gridCol w="1224136">
                  <a:extLst>
                    <a:ext uri="{9D8B030D-6E8A-4147-A177-3AD203B41FA5}">
                      <a16:colId xmlns:a16="http://schemas.microsoft.com/office/drawing/2014/main" val="2102842374"/>
                    </a:ext>
                  </a:extLst>
                </a:gridCol>
                <a:gridCol w="1368152">
                  <a:extLst>
                    <a:ext uri="{9D8B030D-6E8A-4147-A177-3AD203B41FA5}">
                      <a16:colId xmlns:a16="http://schemas.microsoft.com/office/drawing/2014/main" val="619872417"/>
                    </a:ext>
                  </a:extLst>
                </a:gridCol>
                <a:gridCol w="1152128">
                  <a:extLst>
                    <a:ext uri="{9D8B030D-6E8A-4147-A177-3AD203B41FA5}">
                      <a16:colId xmlns:a16="http://schemas.microsoft.com/office/drawing/2014/main" val="1868581392"/>
                    </a:ext>
                  </a:extLst>
                </a:gridCol>
                <a:gridCol w="1152128">
                  <a:extLst>
                    <a:ext uri="{9D8B030D-6E8A-4147-A177-3AD203B41FA5}">
                      <a16:colId xmlns:a16="http://schemas.microsoft.com/office/drawing/2014/main" val="3420133251"/>
                    </a:ext>
                  </a:extLst>
                </a:gridCol>
              </a:tblGrid>
              <a:tr h="370840">
                <a:tc>
                  <a:txBody>
                    <a:bodyPr/>
                    <a:lstStyle/>
                    <a:p>
                      <a:endParaRPr lang="nl-NL" dirty="0"/>
                    </a:p>
                  </a:txBody>
                  <a:tcPr/>
                </a:tc>
                <a:tc>
                  <a:txBody>
                    <a:bodyPr/>
                    <a:lstStyle/>
                    <a:p>
                      <a:r>
                        <a:rPr lang="nl-NL" sz="1600" dirty="0"/>
                        <a:t>EB 2022</a:t>
                      </a:r>
                    </a:p>
                  </a:txBody>
                  <a:tcPr/>
                </a:tc>
                <a:tc>
                  <a:txBody>
                    <a:bodyPr/>
                    <a:lstStyle/>
                    <a:p>
                      <a:r>
                        <a:rPr lang="nl-NL" sz="1600" dirty="0"/>
                        <a:t>ODE 2022</a:t>
                      </a:r>
                    </a:p>
                  </a:txBody>
                  <a:tcPr/>
                </a:tc>
                <a:tc>
                  <a:txBody>
                    <a:bodyPr/>
                    <a:lstStyle/>
                    <a:p>
                      <a:r>
                        <a:rPr lang="nl-NL" sz="1600" dirty="0"/>
                        <a:t>Totaal 2022</a:t>
                      </a:r>
                    </a:p>
                  </a:txBody>
                  <a:tcPr/>
                </a:tc>
                <a:tc>
                  <a:txBody>
                    <a:bodyPr/>
                    <a:lstStyle/>
                    <a:p>
                      <a:r>
                        <a:rPr lang="nl-NL" sz="1600" dirty="0"/>
                        <a:t>EB 2023</a:t>
                      </a:r>
                    </a:p>
                  </a:txBody>
                  <a:tcPr/>
                </a:tc>
                <a:tc>
                  <a:txBody>
                    <a:bodyPr/>
                    <a:lstStyle/>
                    <a:p>
                      <a:r>
                        <a:rPr lang="nl-NL" sz="1600" dirty="0"/>
                        <a:t>Verschil</a:t>
                      </a:r>
                    </a:p>
                  </a:txBody>
                  <a:tcPr/>
                </a:tc>
                <a:extLst>
                  <a:ext uri="{0D108BD9-81ED-4DB2-BD59-A6C34878D82A}">
                    <a16:rowId xmlns:a16="http://schemas.microsoft.com/office/drawing/2014/main" val="3472493215"/>
                  </a:ext>
                </a:extLst>
              </a:tr>
              <a:tr h="370840">
                <a:tc>
                  <a:txBody>
                    <a:bodyPr/>
                    <a:lstStyle/>
                    <a:p>
                      <a:r>
                        <a:rPr lang="nl-NL" sz="1600" b="1" i="1" dirty="0">
                          <a:solidFill>
                            <a:srgbClr val="00B050"/>
                          </a:solidFill>
                        </a:rPr>
                        <a:t>Stroom</a:t>
                      </a:r>
                    </a:p>
                  </a:txBody>
                  <a:tcPr/>
                </a:tc>
                <a:tc>
                  <a:txBody>
                    <a:bodyPr/>
                    <a:lstStyle/>
                    <a:p>
                      <a:endParaRPr lang="nl-NL" sz="1600" dirty="0"/>
                    </a:p>
                  </a:txBody>
                  <a:tcPr/>
                </a:tc>
                <a:tc>
                  <a:txBody>
                    <a:bodyPr/>
                    <a:lstStyle/>
                    <a:p>
                      <a:endParaRPr lang="nl-NL" sz="1600" dirty="0"/>
                    </a:p>
                  </a:txBody>
                  <a:tcPr/>
                </a:tc>
                <a:tc>
                  <a:txBody>
                    <a:bodyPr/>
                    <a:lstStyle/>
                    <a:p>
                      <a:endParaRPr lang="nl-NL" sz="1600" dirty="0"/>
                    </a:p>
                  </a:txBody>
                  <a:tcPr/>
                </a:tc>
                <a:tc>
                  <a:txBody>
                    <a:bodyPr/>
                    <a:lstStyle/>
                    <a:p>
                      <a:endParaRPr lang="nl-NL" sz="1600" dirty="0"/>
                    </a:p>
                  </a:txBody>
                  <a:tcPr/>
                </a:tc>
                <a:tc>
                  <a:txBody>
                    <a:bodyPr/>
                    <a:lstStyle/>
                    <a:p>
                      <a:endParaRPr lang="nl-NL" sz="1600" dirty="0"/>
                    </a:p>
                  </a:txBody>
                  <a:tcPr/>
                </a:tc>
                <a:extLst>
                  <a:ext uri="{0D108BD9-81ED-4DB2-BD59-A6C34878D82A}">
                    <a16:rowId xmlns:a16="http://schemas.microsoft.com/office/drawing/2014/main" val="2130192944"/>
                  </a:ext>
                </a:extLst>
              </a:tr>
              <a:tr h="370840">
                <a:tc>
                  <a:txBody>
                    <a:bodyPr/>
                    <a:lstStyle/>
                    <a:p>
                      <a:r>
                        <a:rPr lang="nl-NL" sz="1600" dirty="0"/>
                        <a:t>0-10.000 kWh.</a:t>
                      </a:r>
                    </a:p>
                  </a:txBody>
                  <a:tcPr/>
                </a:tc>
                <a:tc>
                  <a:txBody>
                    <a:bodyPr/>
                    <a:lstStyle/>
                    <a:p>
                      <a:r>
                        <a:rPr lang="nl-NL" sz="1600" dirty="0"/>
                        <a:t>€ 0,03679</a:t>
                      </a:r>
                    </a:p>
                  </a:txBody>
                  <a:tcPr/>
                </a:tc>
                <a:tc>
                  <a:txBody>
                    <a:bodyPr/>
                    <a:lstStyle/>
                    <a:p>
                      <a:r>
                        <a:rPr lang="nl-NL" sz="1600" dirty="0"/>
                        <a:t>€ 0,03050</a:t>
                      </a:r>
                    </a:p>
                  </a:txBody>
                  <a:tcPr/>
                </a:tc>
                <a:tc>
                  <a:txBody>
                    <a:bodyPr/>
                    <a:lstStyle/>
                    <a:p>
                      <a:r>
                        <a:rPr lang="nl-NL" sz="1600" dirty="0"/>
                        <a:t>€ 0,06729</a:t>
                      </a:r>
                    </a:p>
                  </a:txBody>
                  <a:tcPr/>
                </a:tc>
                <a:tc>
                  <a:txBody>
                    <a:bodyPr/>
                    <a:lstStyle/>
                    <a:p>
                      <a:r>
                        <a:rPr lang="nl-NL" sz="1600" dirty="0"/>
                        <a:t>€ 0,12560</a:t>
                      </a:r>
                    </a:p>
                  </a:txBody>
                  <a:tcPr/>
                </a:tc>
                <a:tc>
                  <a:txBody>
                    <a:bodyPr/>
                    <a:lstStyle/>
                    <a:p>
                      <a:r>
                        <a:rPr lang="nl-NL" sz="1600" b="1" dirty="0">
                          <a:solidFill>
                            <a:srgbClr val="FF0000"/>
                          </a:solidFill>
                        </a:rPr>
                        <a:t>+ € 0,05831</a:t>
                      </a:r>
                    </a:p>
                  </a:txBody>
                  <a:tcPr/>
                </a:tc>
                <a:extLst>
                  <a:ext uri="{0D108BD9-81ED-4DB2-BD59-A6C34878D82A}">
                    <a16:rowId xmlns:a16="http://schemas.microsoft.com/office/drawing/2014/main" val="4158567238"/>
                  </a:ext>
                </a:extLst>
              </a:tr>
              <a:tr h="370840">
                <a:tc>
                  <a:txBody>
                    <a:bodyPr/>
                    <a:lstStyle/>
                    <a:p>
                      <a:r>
                        <a:rPr lang="nl-NL" sz="1600" dirty="0"/>
                        <a:t>10-50.000 kWh.</a:t>
                      </a:r>
                    </a:p>
                  </a:txBody>
                  <a:tcPr/>
                </a:tc>
                <a:tc>
                  <a:txBody>
                    <a:bodyPr/>
                    <a:lstStyle/>
                    <a:p>
                      <a:r>
                        <a:rPr lang="nl-NL" sz="1600" dirty="0"/>
                        <a:t>€ 0,04361</a:t>
                      </a:r>
                    </a:p>
                  </a:txBody>
                  <a:tcPr/>
                </a:tc>
                <a:tc>
                  <a:txBody>
                    <a:bodyPr/>
                    <a:lstStyle/>
                    <a:p>
                      <a:r>
                        <a:rPr lang="nl-NL" sz="1600" dirty="0"/>
                        <a:t>€ 0,04180</a:t>
                      </a:r>
                    </a:p>
                  </a:txBody>
                  <a:tcPr/>
                </a:tc>
                <a:tc>
                  <a:txBody>
                    <a:bodyPr/>
                    <a:lstStyle/>
                    <a:p>
                      <a:r>
                        <a:rPr lang="nl-NL" sz="1600" dirty="0"/>
                        <a:t>€ 0,08541</a:t>
                      </a:r>
                    </a:p>
                  </a:txBody>
                  <a:tcPr/>
                </a:tc>
                <a:tc>
                  <a:txBody>
                    <a:bodyPr/>
                    <a:lstStyle/>
                    <a:p>
                      <a:r>
                        <a:rPr lang="nl-NL" sz="1600" dirty="0"/>
                        <a:t>€ 0,10046</a:t>
                      </a:r>
                    </a:p>
                  </a:txBody>
                  <a:tcPr/>
                </a:tc>
                <a:tc>
                  <a:txBody>
                    <a:bodyPr/>
                    <a:lstStyle/>
                    <a:p>
                      <a:r>
                        <a:rPr lang="nl-NL" sz="1600" b="1" dirty="0">
                          <a:solidFill>
                            <a:srgbClr val="FF0000"/>
                          </a:solidFill>
                        </a:rPr>
                        <a:t>+ € 0,01505</a:t>
                      </a:r>
                    </a:p>
                  </a:txBody>
                  <a:tcPr/>
                </a:tc>
                <a:extLst>
                  <a:ext uri="{0D108BD9-81ED-4DB2-BD59-A6C34878D82A}">
                    <a16:rowId xmlns:a16="http://schemas.microsoft.com/office/drawing/2014/main" val="1537461522"/>
                  </a:ext>
                </a:extLst>
              </a:tr>
              <a:tr h="370840">
                <a:tc>
                  <a:txBody>
                    <a:bodyPr/>
                    <a:lstStyle/>
                    <a:p>
                      <a:r>
                        <a:rPr lang="nl-NL" sz="1600" dirty="0"/>
                        <a:t>&gt; 50.000 kWh.</a:t>
                      </a:r>
                    </a:p>
                  </a:txBody>
                  <a:tcPr/>
                </a:tc>
                <a:tc>
                  <a:txBody>
                    <a:bodyPr/>
                    <a:lstStyle/>
                    <a:p>
                      <a:r>
                        <a:rPr lang="nl-NL" sz="1600" dirty="0"/>
                        <a:t>€ 0,01189</a:t>
                      </a:r>
                    </a:p>
                  </a:txBody>
                  <a:tcPr/>
                </a:tc>
                <a:tc>
                  <a:txBody>
                    <a:bodyPr/>
                    <a:lstStyle/>
                    <a:p>
                      <a:r>
                        <a:rPr lang="nl-NL" sz="1600" dirty="0"/>
                        <a:t>€ 0,02290</a:t>
                      </a:r>
                    </a:p>
                  </a:txBody>
                  <a:tcPr/>
                </a:tc>
                <a:tc>
                  <a:txBody>
                    <a:bodyPr/>
                    <a:lstStyle/>
                    <a:p>
                      <a:r>
                        <a:rPr lang="nl-NL" sz="1600" dirty="0"/>
                        <a:t>€ 0,03479</a:t>
                      </a:r>
                    </a:p>
                  </a:txBody>
                  <a:tcPr/>
                </a:tc>
                <a:tc>
                  <a:txBody>
                    <a:bodyPr/>
                    <a:lstStyle/>
                    <a:p>
                      <a:r>
                        <a:rPr lang="nl-NL" sz="1600" dirty="0"/>
                        <a:t>€ 0,03942</a:t>
                      </a:r>
                    </a:p>
                  </a:txBody>
                  <a:tcPr/>
                </a:tc>
                <a:tc>
                  <a:txBody>
                    <a:bodyPr/>
                    <a:lstStyle/>
                    <a:p>
                      <a:r>
                        <a:rPr lang="nl-NL" sz="1600" b="1" dirty="0">
                          <a:solidFill>
                            <a:srgbClr val="FF0000"/>
                          </a:solidFill>
                        </a:rPr>
                        <a:t>+ € 0,00463</a:t>
                      </a:r>
                    </a:p>
                  </a:txBody>
                  <a:tcPr/>
                </a:tc>
                <a:extLst>
                  <a:ext uri="{0D108BD9-81ED-4DB2-BD59-A6C34878D82A}">
                    <a16:rowId xmlns:a16="http://schemas.microsoft.com/office/drawing/2014/main" val="810105870"/>
                  </a:ext>
                </a:extLst>
              </a:tr>
              <a:tr h="370840">
                <a:tc>
                  <a:txBody>
                    <a:bodyPr/>
                    <a:lstStyle/>
                    <a:p>
                      <a:r>
                        <a:rPr lang="nl-NL" sz="1600" dirty="0"/>
                        <a:t>Heffingskorting</a:t>
                      </a:r>
                    </a:p>
                  </a:txBody>
                  <a:tcPr/>
                </a:tc>
                <a:tc>
                  <a:txBody>
                    <a:bodyPr/>
                    <a:lstStyle/>
                    <a:p>
                      <a:endParaRPr lang="nl-NL" sz="1600" dirty="0"/>
                    </a:p>
                  </a:txBody>
                  <a:tcPr/>
                </a:tc>
                <a:tc>
                  <a:txBody>
                    <a:bodyPr/>
                    <a:lstStyle/>
                    <a:p>
                      <a:endParaRPr lang="nl-NL" sz="1600" dirty="0"/>
                    </a:p>
                  </a:txBody>
                  <a:tcPr/>
                </a:tc>
                <a:tc>
                  <a:txBody>
                    <a:bodyPr/>
                    <a:lstStyle/>
                    <a:p>
                      <a:r>
                        <a:rPr lang="nl-NL" sz="1600" dirty="0"/>
                        <a:t>€   681,63</a:t>
                      </a:r>
                    </a:p>
                  </a:txBody>
                  <a:tcPr/>
                </a:tc>
                <a:tc>
                  <a:txBody>
                    <a:bodyPr/>
                    <a:lstStyle/>
                    <a:p>
                      <a:r>
                        <a:rPr lang="nl-NL" sz="1600" dirty="0"/>
                        <a:t> €  493,27</a:t>
                      </a:r>
                    </a:p>
                  </a:txBody>
                  <a:tcPr/>
                </a:tc>
                <a:tc>
                  <a:txBody>
                    <a:bodyPr/>
                    <a:lstStyle/>
                    <a:p>
                      <a:r>
                        <a:rPr lang="nl-NL" sz="1600" b="1" dirty="0">
                          <a:solidFill>
                            <a:srgbClr val="FF0000"/>
                          </a:solidFill>
                        </a:rPr>
                        <a:t>- €    188,36</a:t>
                      </a:r>
                    </a:p>
                  </a:txBody>
                  <a:tcPr/>
                </a:tc>
                <a:extLst>
                  <a:ext uri="{0D108BD9-81ED-4DB2-BD59-A6C34878D82A}">
                    <a16:rowId xmlns:a16="http://schemas.microsoft.com/office/drawing/2014/main" val="2796431948"/>
                  </a:ext>
                </a:extLst>
              </a:tr>
              <a:tr h="370840">
                <a:tc>
                  <a:txBody>
                    <a:bodyPr/>
                    <a:lstStyle/>
                    <a:p>
                      <a:endParaRPr lang="nl-NL" sz="1600" dirty="0"/>
                    </a:p>
                  </a:txBody>
                  <a:tcPr/>
                </a:tc>
                <a:tc>
                  <a:txBody>
                    <a:bodyPr/>
                    <a:lstStyle/>
                    <a:p>
                      <a:endParaRPr lang="nl-NL" sz="1600" dirty="0"/>
                    </a:p>
                  </a:txBody>
                  <a:tcPr/>
                </a:tc>
                <a:tc>
                  <a:txBody>
                    <a:bodyPr/>
                    <a:lstStyle/>
                    <a:p>
                      <a:endParaRPr lang="nl-NL" sz="1600" dirty="0"/>
                    </a:p>
                  </a:txBody>
                  <a:tcPr/>
                </a:tc>
                <a:tc>
                  <a:txBody>
                    <a:bodyPr/>
                    <a:lstStyle/>
                    <a:p>
                      <a:endParaRPr lang="nl-NL" sz="1600" dirty="0"/>
                    </a:p>
                  </a:txBody>
                  <a:tcPr/>
                </a:tc>
                <a:tc>
                  <a:txBody>
                    <a:bodyPr/>
                    <a:lstStyle/>
                    <a:p>
                      <a:endParaRPr lang="nl-NL" sz="1600" dirty="0"/>
                    </a:p>
                  </a:txBody>
                  <a:tcPr/>
                </a:tc>
                <a:tc>
                  <a:txBody>
                    <a:bodyPr/>
                    <a:lstStyle/>
                    <a:p>
                      <a:endParaRPr lang="nl-NL" sz="1600" b="1" dirty="0">
                        <a:solidFill>
                          <a:srgbClr val="FF0000"/>
                        </a:solidFill>
                      </a:endParaRPr>
                    </a:p>
                  </a:txBody>
                  <a:tcPr/>
                </a:tc>
                <a:extLst>
                  <a:ext uri="{0D108BD9-81ED-4DB2-BD59-A6C34878D82A}">
                    <a16:rowId xmlns:a16="http://schemas.microsoft.com/office/drawing/2014/main" val="2125914765"/>
                  </a:ext>
                </a:extLst>
              </a:tr>
              <a:tr h="370840">
                <a:tc>
                  <a:txBody>
                    <a:bodyPr/>
                    <a:lstStyle/>
                    <a:p>
                      <a:r>
                        <a:rPr lang="nl-NL" sz="1600" b="1" i="1" dirty="0">
                          <a:solidFill>
                            <a:srgbClr val="00B050"/>
                          </a:solidFill>
                        </a:rPr>
                        <a:t>gas</a:t>
                      </a:r>
                    </a:p>
                  </a:txBody>
                  <a:tcPr/>
                </a:tc>
                <a:tc>
                  <a:txBody>
                    <a:bodyPr/>
                    <a:lstStyle/>
                    <a:p>
                      <a:r>
                        <a:rPr lang="nl-NL" sz="1600" dirty="0"/>
                        <a:t>€ 0,36322</a:t>
                      </a:r>
                    </a:p>
                  </a:txBody>
                  <a:tcPr/>
                </a:tc>
                <a:tc>
                  <a:txBody>
                    <a:bodyPr/>
                    <a:lstStyle/>
                    <a:p>
                      <a:r>
                        <a:rPr lang="nl-NL" sz="1600" dirty="0"/>
                        <a:t>€ 0,08650</a:t>
                      </a:r>
                    </a:p>
                  </a:txBody>
                  <a:tcPr/>
                </a:tc>
                <a:tc>
                  <a:txBody>
                    <a:bodyPr/>
                    <a:lstStyle/>
                    <a:p>
                      <a:r>
                        <a:rPr lang="nl-NL" sz="1600" dirty="0"/>
                        <a:t>€ 0,44972</a:t>
                      </a:r>
                    </a:p>
                  </a:txBody>
                  <a:tcPr/>
                </a:tc>
                <a:tc>
                  <a:txBody>
                    <a:bodyPr/>
                    <a:lstStyle/>
                    <a:p>
                      <a:r>
                        <a:rPr lang="nl-NL" sz="1600" dirty="0"/>
                        <a:t>€ 0,48980</a:t>
                      </a:r>
                    </a:p>
                  </a:txBody>
                  <a:tcPr/>
                </a:tc>
                <a:tc>
                  <a:txBody>
                    <a:bodyPr/>
                    <a:lstStyle/>
                    <a:p>
                      <a:r>
                        <a:rPr lang="nl-NL" sz="1600" b="1" dirty="0">
                          <a:solidFill>
                            <a:srgbClr val="FF0000"/>
                          </a:solidFill>
                        </a:rPr>
                        <a:t>+ € 0,04008</a:t>
                      </a:r>
                    </a:p>
                  </a:txBody>
                  <a:tcPr/>
                </a:tc>
                <a:extLst>
                  <a:ext uri="{0D108BD9-81ED-4DB2-BD59-A6C34878D82A}">
                    <a16:rowId xmlns:a16="http://schemas.microsoft.com/office/drawing/2014/main" val="3265604098"/>
                  </a:ext>
                </a:extLst>
              </a:tr>
            </a:tbl>
          </a:graphicData>
        </a:graphic>
      </p:graphicFrame>
      <p:pic>
        <p:nvPicPr>
          <p:cNvPr id="2" name="Afbeelding 1">
            <a:extLst>
              <a:ext uri="{FF2B5EF4-FFF2-40B4-BE49-F238E27FC236}">
                <a16:creationId xmlns:a16="http://schemas.microsoft.com/office/drawing/2014/main" id="{10FB6670-AB21-2FE6-7980-1AC36EE35A70}"/>
              </a:ext>
            </a:extLst>
          </p:cNvPr>
          <p:cNvPicPr>
            <a:picLocks noChangeAspect="1"/>
          </p:cNvPicPr>
          <p:nvPr/>
        </p:nvPicPr>
        <p:blipFill>
          <a:blip r:embed="rId3"/>
          <a:stretch>
            <a:fillRect/>
          </a:stretch>
        </p:blipFill>
        <p:spPr>
          <a:xfrm>
            <a:off x="348191" y="1151894"/>
            <a:ext cx="158268" cy="323932"/>
          </a:xfrm>
          <a:prstGeom prst="rect">
            <a:avLst/>
          </a:prstGeom>
        </p:spPr>
      </p:pic>
      <p:pic>
        <p:nvPicPr>
          <p:cNvPr id="3" name="Afbeelding 2" descr="Zwijndrecht Gaat Duurzaam">
            <a:extLst>
              <a:ext uri="{FF2B5EF4-FFF2-40B4-BE49-F238E27FC236}">
                <a16:creationId xmlns:a16="http://schemas.microsoft.com/office/drawing/2014/main" id="{1BAA63AA-E393-6F7E-8A7D-B244D32934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898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p:cNvSpPr txBox="1"/>
          <p:nvPr/>
        </p:nvSpPr>
        <p:spPr>
          <a:xfrm>
            <a:off x="467544" y="1194306"/>
            <a:ext cx="8640960"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Stand van zaken energiemarkt – rekenvoorbeeld EB</a:t>
            </a:r>
            <a:endParaRPr lang="nl-NL" dirty="0">
              <a:solidFill>
                <a:srgbClr val="002060"/>
              </a:solidFill>
              <a:latin typeface="Verdana" panose="020B0604030504040204" pitchFamily="34" charset="0"/>
              <a:ea typeface="Verdana" panose="020B0604030504040204" pitchFamily="34" charset="0"/>
            </a:endParaRPr>
          </a:p>
        </p:txBody>
      </p:sp>
      <p:graphicFrame>
        <p:nvGraphicFramePr>
          <p:cNvPr id="7" name="Tabel 7">
            <a:extLst>
              <a:ext uri="{FF2B5EF4-FFF2-40B4-BE49-F238E27FC236}">
                <a16:creationId xmlns:a16="http://schemas.microsoft.com/office/drawing/2014/main" id="{69128B2C-AEC9-246F-BC8F-4757D44786FD}"/>
              </a:ext>
            </a:extLst>
          </p:cNvPr>
          <p:cNvGraphicFramePr>
            <a:graphicFrameLocks noGrp="1"/>
          </p:cNvGraphicFramePr>
          <p:nvPr>
            <p:extLst>
              <p:ext uri="{D42A27DB-BD31-4B8C-83A1-F6EECF244321}">
                <p14:modId xmlns:p14="http://schemas.microsoft.com/office/powerpoint/2010/main" val="1559181319"/>
              </p:ext>
            </p:extLst>
          </p:nvPr>
        </p:nvGraphicFramePr>
        <p:xfrm>
          <a:off x="1259632" y="2049502"/>
          <a:ext cx="6048672" cy="225044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1183096310"/>
                    </a:ext>
                  </a:extLst>
                </a:gridCol>
                <a:gridCol w="1404156">
                  <a:extLst>
                    <a:ext uri="{9D8B030D-6E8A-4147-A177-3AD203B41FA5}">
                      <a16:colId xmlns:a16="http://schemas.microsoft.com/office/drawing/2014/main" val="619872417"/>
                    </a:ext>
                  </a:extLst>
                </a:gridCol>
                <a:gridCol w="1404156">
                  <a:extLst>
                    <a:ext uri="{9D8B030D-6E8A-4147-A177-3AD203B41FA5}">
                      <a16:colId xmlns:a16="http://schemas.microsoft.com/office/drawing/2014/main" val="1868581392"/>
                    </a:ext>
                  </a:extLst>
                </a:gridCol>
                <a:gridCol w="1656184">
                  <a:extLst>
                    <a:ext uri="{9D8B030D-6E8A-4147-A177-3AD203B41FA5}">
                      <a16:colId xmlns:a16="http://schemas.microsoft.com/office/drawing/2014/main" val="3420133251"/>
                    </a:ext>
                  </a:extLst>
                </a:gridCol>
              </a:tblGrid>
              <a:tr h="370840">
                <a:tc>
                  <a:txBody>
                    <a:bodyPr/>
                    <a:lstStyle/>
                    <a:p>
                      <a:endParaRPr lang="nl-NL" sz="2000" dirty="0"/>
                    </a:p>
                  </a:txBody>
                  <a:tcPr/>
                </a:tc>
                <a:tc>
                  <a:txBody>
                    <a:bodyPr/>
                    <a:lstStyle/>
                    <a:p>
                      <a:r>
                        <a:rPr lang="nl-NL" sz="1800" dirty="0"/>
                        <a:t>Totaal 2022</a:t>
                      </a:r>
                    </a:p>
                  </a:txBody>
                  <a:tcPr/>
                </a:tc>
                <a:tc>
                  <a:txBody>
                    <a:bodyPr/>
                    <a:lstStyle/>
                    <a:p>
                      <a:r>
                        <a:rPr lang="nl-NL" sz="1800" dirty="0"/>
                        <a:t>EB 2023</a:t>
                      </a:r>
                    </a:p>
                  </a:txBody>
                  <a:tcPr/>
                </a:tc>
                <a:tc>
                  <a:txBody>
                    <a:bodyPr/>
                    <a:lstStyle/>
                    <a:p>
                      <a:r>
                        <a:rPr lang="nl-NL" sz="1800" dirty="0"/>
                        <a:t>Verschil</a:t>
                      </a:r>
                    </a:p>
                  </a:txBody>
                  <a:tcPr/>
                </a:tc>
                <a:extLst>
                  <a:ext uri="{0D108BD9-81ED-4DB2-BD59-A6C34878D82A}">
                    <a16:rowId xmlns:a16="http://schemas.microsoft.com/office/drawing/2014/main" val="3472493215"/>
                  </a:ext>
                </a:extLst>
              </a:tr>
              <a:tr h="370840">
                <a:tc>
                  <a:txBody>
                    <a:bodyPr/>
                    <a:lstStyle/>
                    <a:p>
                      <a:r>
                        <a:rPr lang="nl-NL" sz="1800" b="1" dirty="0">
                          <a:solidFill>
                            <a:srgbClr val="00B050"/>
                          </a:solidFill>
                        </a:rPr>
                        <a:t>Verbruik </a:t>
                      </a:r>
                    </a:p>
                  </a:txBody>
                  <a:tcPr/>
                </a:tc>
                <a:tc>
                  <a:txBody>
                    <a:bodyPr/>
                    <a:lstStyle/>
                    <a:p>
                      <a:endParaRPr lang="nl-NL" sz="1800" dirty="0"/>
                    </a:p>
                  </a:txBody>
                  <a:tcPr/>
                </a:tc>
                <a:tc>
                  <a:txBody>
                    <a:bodyPr/>
                    <a:lstStyle/>
                    <a:p>
                      <a:endParaRPr lang="nl-NL" sz="1800" dirty="0"/>
                    </a:p>
                  </a:txBody>
                  <a:tcPr/>
                </a:tc>
                <a:tc>
                  <a:txBody>
                    <a:bodyPr/>
                    <a:lstStyle/>
                    <a:p>
                      <a:endParaRPr lang="nl-NL" sz="1800" dirty="0"/>
                    </a:p>
                  </a:txBody>
                  <a:tcPr/>
                </a:tc>
                <a:extLst>
                  <a:ext uri="{0D108BD9-81ED-4DB2-BD59-A6C34878D82A}">
                    <a16:rowId xmlns:a16="http://schemas.microsoft.com/office/drawing/2014/main" val="2130192944"/>
                  </a:ext>
                </a:extLst>
              </a:tr>
              <a:tr h="370840">
                <a:tc>
                  <a:txBody>
                    <a:bodyPr/>
                    <a:lstStyle/>
                    <a:p>
                      <a:r>
                        <a:rPr lang="nl-NL" sz="1800" dirty="0"/>
                        <a:t>50.000 kWh.</a:t>
                      </a:r>
                    </a:p>
                  </a:txBody>
                  <a:tcPr/>
                </a:tc>
                <a:tc>
                  <a:txBody>
                    <a:bodyPr/>
                    <a:lstStyle/>
                    <a:p>
                      <a:r>
                        <a:rPr lang="nl-NL" sz="1800" dirty="0"/>
                        <a:t>€ 3.407,67</a:t>
                      </a:r>
                    </a:p>
                  </a:txBody>
                  <a:tcPr/>
                </a:tc>
                <a:tc>
                  <a:txBody>
                    <a:bodyPr/>
                    <a:lstStyle/>
                    <a:p>
                      <a:r>
                        <a:rPr lang="nl-NL" sz="1800" dirty="0"/>
                        <a:t>€ 4.781,13</a:t>
                      </a:r>
                    </a:p>
                  </a:txBody>
                  <a:tcPr/>
                </a:tc>
                <a:tc>
                  <a:txBody>
                    <a:bodyPr/>
                    <a:lstStyle/>
                    <a:p>
                      <a:endParaRPr lang="nl-NL" sz="1800" dirty="0">
                        <a:solidFill>
                          <a:srgbClr val="FF0000"/>
                        </a:solidFill>
                      </a:endParaRPr>
                    </a:p>
                  </a:txBody>
                  <a:tcPr/>
                </a:tc>
                <a:extLst>
                  <a:ext uri="{0D108BD9-81ED-4DB2-BD59-A6C34878D82A}">
                    <a16:rowId xmlns:a16="http://schemas.microsoft.com/office/drawing/2014/main" val="4158567238"/>
                  </a:ext>
                </a:extLst>
              </a:tr>
              <a:tr h="370840">
                <a:tc>
                  <a:txBody>
                    <a:bodyPr/>
                    <a:lstStyle/>
                    <a:p>
                      <a:r>
                        <a:rPr lang="nl-NL" sz="1800" dirty="0"/>
                        <a:t>10.000 m</a:t>
                      </a:r>
                      <a:r>
                        <a:rPr lang="nl-NL" sz="1800" baseline="30000" dirty="0"/>
                        <a:t>3</a:t>
                      </a:r>
                    </a:p>
                  </a:txBody>
                  <a:tcPr/>
                </a:tc>
                <a:tc>
                  <a:txBody>
                    <a:bodyPr/>
                    <a:lstStyle/>
                    <a:p>
                      <a:r>
                        <a:rPr lang="nl-NL" sz="1800" dirty="0"/>
                        <a:t>€ 4.497,20</a:t>
                      </a:r>
                    </a:p>
                  </a:txBody>
                  <a:tcPr/>
                </a:tc>
                <a:tc>
                  <a:txBody>
                    <a:bodyPr/>
                    <a:lstStyle/>
                    <a:p>
                      <a:r>
                        <a:rPr lang="nl-NL" sz="1800" dirty="0"/>
                        <a:t>€ 4.898,-</a:t>
                      </a:r>
                    </a:p>
                  </a:txBody>
                  <a:tcPr/>
                </a:tc>
                <a:tc>
                  <a:txBody>
                    <a:bodyPr/>
                    <a:lstStyle/>
                    <a:p>
                      <a:endParaRPr lang="nl-NL" sz="1800" dirty="0">
                        <a:solidFill>
                          <a:srgbClr val="FF0000"/>
                        </a:solidFill>
                      </a:endParaRPr>
                    </a:p>
                  </a:txBody>
                  <a:tcPr/>
                </a:tc>
                <a:extLst>
                  <a:ext uri="{0D108BD9-81ED-4DB2-BD59-A6C34878D82A}">
                    <a16:rowId xmlns:a16="http://schemas.microsoft.com/office/drawing/2014/main" val="1537461522"/>
                  </a:ext>
                </a:extLst>
              </a:tr>
              <a:tr h="370840">
                <a:tc>
                  <a:txBody>
                    <a:bodyPr/>
                    <a:lstStyle/>
                    <a:p>
                      <a:endParaRPr lang="nl-NL" sz="1800" dirty="0"/>
                    </a:p>
                  </a:txBody>
                  <a:tcPr/>
                </a:tc>
                <a:tc>
                  <a:txBody>
                    <a:bodyPr/>
                    <a:lstStyle/>
                    <a:p>
                      <a:endParaRPr lang="nl-NL" sz="1800" dirty="0"/>
                    </a:p>
                  </a:txBody>
                  <a:tcPr/>
                </a:tc>
                <a:tc>
                  <a:txBody>
                    <a:bodyPr/>
                    <a:lstStyle/>
                    <a:p>
                      <a:endParaRPr lang="nl-NL" sz="1800" dirty="0"/>
                    </a:p>
                  </a:txBody>
                  <a:tcPr/>
                </a:tc>
                <a:tc>
                  <a:txBody>
                    <a:bodyPr/>
                    <a:lstStyle/>
                    <a:p>
                      <a:endParaRPr lang="nl-NL" sz="1800" dirty="0">
                        <a:solidFill>
                          <a:srgbClr val="FF0000"/>
                        </a:solidFill>
                      </a:endParaRPr>
                    </a:p>
                  </a:txBody>
                  <a:tcPr/>
                </a:tc>
                <a:extLst>
                  <a:ext uri="{0D108BD9-81ED-4DB2-BD59-A6C34878D82A}">
                    <a16:rowId xmlns:a16="http://schemas.microsoft.com/office/drawing/2014/main" val="810105870"/>
                  </a:ext>
                </a:extLst>
              </a:tr>
              <a:tr h="370840">
                <a:tc>
                  <a:txBody>
                    <a:bodyPr/>
                    <a:lstStyle/>
                    <a:p>
                      <a:r>
                        <a:rPr lang="nl-NL" sz="1800" b="1" dirty="0">
                          <a:solidFill>
                            <a:srgbClr val="00B050"/>
                          </a:solidFill>
                        </a:rPr>
                        <a:t>Totaal</a:t>
                      </a:r>
                    </a:p>
                  </a:txBody>
                  <a:tcPr/>
                </a:tc>
                <a:tc>
                  <a:txBody>
                    <a:bodyPr/>
                    <a:lstStyle/>
                    <a:p>
                      <a:r>
                        <a:rPr lang="nl-NL" sz="1800" dirty="0"/>
                        <a:t>€  7.904,87</a:t>
                      </a:r>
                    </a:p>
                  </a:txBody>
                  <a:tcPr/>
                </a:tc>
                <a:tc>
                  <a:txBody>
                    <a:bodyPr/>
                    <a:lstStyle/>
                    <a:p>
                      <a:r>
                        <a:rPr lang="nl-NL" sz="1800" dirty="0"/>
                        <a:t> € 9.679,13</a:t>
                      </a:r>
                    </a:p>
                  </a:txBody>
                  <a:tcPr/>
                </a:tc>
                <a:tc>
                  <a:txBody>
                    <a:bodyPr/>
                    <a:lstStyle/>
                    <a:p>
                      <a:r>
                        <a:rPr lang="nl-NL" sz="1800" b="1" dirty="0">
                          <a:solidFill>
                            <a:srgbClr val="FF0000"/>
                          </a:solidFill>
                        </a:rPr>
                        <a:t>+ € 1.774,26</a:t>
                      </a:r>
                    </a:p>
                  </a:txBody>
                  <a:tcPr/>
                </a:tc>
                <a:extLst>
                  <a:ext uri="{0D108BD9-81ED-4DB2-BD59-A6C34878D82A}">
                    <a16:rowId xmlns:a16="http://schemas.microsoft.com/office/drawing/2014/main" val="2796431948"/>
                  </a:ext>
                </a:extLst>
              </a:tr>
            </a:tbl>
          </a:graphicData>
        </a:graphic>
      </p:graphicFrame>
      <p:pic>
        <p:nvPicPr>
          <p:cNvPr id="2" name="Afbeelding 1">
            <a:extLst>
              <a:ext uri="{FF2B5EF4-FFF2-40B4-BE49-F238E27FC236}">
                <a16:creationId xmlns:a16="http://schemas.microsoft.com/office/drawing/2014/main" id="{AF59C62E-A4B4-9CC1-0761-842EF7D18273}"/>
              </a:ext>
            </a:extLst>
          </p:cNvPr>
          <p:cNvPicPr>
            <a:picLocks noChangeAspect="1"/>
          </p:cNvPicPr>
          <p:nvPr/>
        </p:nvPicPr>
        <p:blipFill>
          <a:blip r:embed="rId3"/>
          <a:stretch>
            <a:fillRect/>
          </a:stretch>
        </p:blipFill>
        <p:spPr>
          <a:xfrm>
            <a:off x="344051" y="1217006"/>
            <a:ext cx="158268" cy="323932"/>
          </a:xfrm>
          <a:prstGeom prst="rect">
            <a:avLst/>
          </a:prstGeom>
        </p:spPr>
      </p:pic>
      <p:pic>
        <p:nvPicPr>
          <p:cNvPr id="3" name="Afbeelding 2" descr="Zwijndrecht Gaat Duurzaam">
            <a:extLst>
              <a:ext uri="{FF2B5EF4-FFF2-40B4-BE49-F238E27FC236}">
                <a16:creationId xmlns:a16="http://schemas.microsoft.com/office/drawing/2014/main" id="{3E0D0B22-30F4-1214-41AE-F0A9E08966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512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p:cNvSpPr txBox="1"/>
          <p:nvPr/>
        </p:nvSpPr>
        <p:spPr>
          <a:xfrm>
            <a:off x="467544" y="1050290"/>
            <a:ext cx="8640960"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Stand van zaken energiemarkt – netbeheerkosten</a:t>
            </a:r>
            <a:endParaRPr lang="nl-NL" dirty="0">
              <a:solidFill>
                <a:srgbClr val="002060"/>
              </a:solidFill>
              <a:latin typeface="Verdana" panose="020B0604030504040204" pitchFamily="34" charset="0"/>
              <a:ea typeface="Verdana" panose="020B0604030504040204" pitchFamily="34" charset="0"/>
            </a:endParaRPr>
          </a:p>
        </p:txBody>
      </p:sp>
      <p:pic>
        <p:nvPicPr>
          <p:cNvPr id="3" name="Afbeelding 2">
            <a:extLst>
              <a:ext uri="{FF2B5EF4-FFF2-40B4-BE49-F238E27FC236}">
                <a16:creationId xmlns:a16="http://schemas.microsoft.com/office/drawing/2014/main" id="{6229F58B-077B-C2F5-C9D9-D54A6679A41D}"/>
              </a:ext>
            </a:extLst>
          </p:cNvPr>
          <p:cNvPicPr>
            <a:picLocks noChangeAspect="1"/>
          </p:cNvPicPr>
          <p:nvPr/>
        </p:nvPicPr>
        <p:blipFill>
          <a:blip r:embed="rId3"/>
          <a:stretch>
            <a:fillRect/>
          </a:stretch>
        </p:blipFill>
        <p:spPr>
          <a:xfrm>
            <a:off x="1547664" y="1393302"/>
            <a:ext cx="5656105" cy="3770736"/>
          </a:xfrm>
          <a:prstGeom prst="rect">
            <a:avLst/>
          </a:prstGeom>
        </p:spPr>
      </p:pic>
      <p:pic>
        <p:nvPicPr>
          <p:cNvPr id="2" name="Afbeelding 1">
            <a:extLst>
              <a:ext uri="{FF2B5EF4-FFF2-40B4-BE49-F238E27FC236}">
                <a16:creationId xmlns:a16="http://schemas.microsoft.com/office/drawing/2014/main" id="{C6499F0A-D1A9-06F6-0906-5E352EB17A59}"/>
              </a:ext>
            </a:extLst>
          </p:cNvPr>
          <p:cNvPicPr>
            <a:picLocks noChangeAspect="1"/>
          </p:cNvPicPr>
          <p:nvPr/>
        </p:nvPicPr>
        <p:blipFill>
          <a:blip r:embed="rId4"/>
          <a:stretch>
            <a:fillRect/>
          </a:stretch>
        </p:blipFill>
        <p:spPr>
          <a:xfrm>
            <a:off x="323528" y="1072990"/>
            <a:ext cx="158268" cy="323932"/>
          </a:xfrm>
          <a:prstGeom prst="rect">
            <a:avLst/>
          </a:prstGeom>
        </p:spPr>
      </p:pic>
      <p:pic>
        <p:nvPicPr>
          <p:cNvPr id="4" name="Afbeelding 2" descr="Zwijndrecht Gaat Duurzaam">
            <a:extLst>
              <a:ext uri="{FF2B5EF4-FFF2-40B4-BE49-F238E27FC236}">
                <a16:creationId xmlns:a16="http://schemas.microsoft.com/office/drawing/2014/main" id="{44035963-3E31-8E72-E926-8E05BB6CAA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0209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p:cNvSpPr txBox="1"/>
          <p:nvPr/>
        </p:nvSpPr>
        <p:spPr>
          <a:xfrm>
            <a:off x="541548" y="915566"/>
            <a:ext cx="6696744"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Stand van zaken energiemarkt – netbeheerkosten</a:t>
            </a:r>
            <a:endParaRPr lang="nl-NL" dirty="0">
              <a:solidFill>
                <a:srgbClr val="002060"/>
              </a:solidFill>
              <a:latin typeface="Verdana" panose="020B0604030504040204" pitchFamily="34" charset="0"/>
              <a:ea typeface="Verdana" panose="020B0604030504040204" pitchFamily="34" charset="0"/>
            </a:endParaRPr>
          </a:p>
        </p:txBody>
      </p:sp>
      <p:graphicFrame>
        <p:nvGraphicFramePr>
          <p:cNvPr id="7" name="Tabel 7">
            <a:extLst>
              <a:ext uri="{FF2B5EF4-FFF2-40B4-BE49-F238E27FC236}">
                <a16:creationId xmlns:a16="http://schemas.microsoft.com/office/drawing/2014/main" id="{69128B2C-AEC9-246F-BC8F-4757D44786FD}"/>
              </a:ext>
            </a:extLst>
          </p:cNvPr>
          <p:cNvGraphicFramePr>
            <a:graphicFrameLocks noGrp="1"/>
          </p:cNvGraphicFramePr>
          <p:nvPr>
            <p:extLst>
              <p:ext uri="{D42A27DB-BD31-4B8C-83A1-F6EECF244321}">
                <p14:modId xmlns:p14="http://schemas.microsoft.com/office/powerpoint/2010/main" val="2352868710"/>
              </p:ext>
            </p:extLst>
          </p:nvPr>
        </p:nvGraphicFramePr>
        <p:xfrm>
          <a:off x="1331640" y="1308318"/>
          <a:ext cx="6048672" cy="3855720"/>
        </p:xfrm>
        <a:graphic>
          <a:graphicData uri="http://schemas.openxmlformats.org/drawingml/2006/table">
            <a:tbl>
              <a:tblPr firstRow="1" bandRow="1">
                <a:tableStyleId>{5C22544A-7EE6-4342-B048-85BDC9FD1C3A}</a:tableStyleId>
              </a:tblPr>
              <a:tblGrid>
                <a:gridCol w="1706036">
                  <a:extLst>
                    <a:ext uri="{9D8B030D-6E8A-4147-A177-3AD203B41FA5}">
                      <a16:colId xmlns:a16="http://schemas.microsoft.com/office/drawing/2014/main" val="1183096310"/>
                    </a:ext>
                  </a:extLst>
                </a:gridCol>
                <a:gridCol w="1318300">
                  <a:extLst>
                    <a:ext uri="{9D8B030D-6E8A-4147-A177-3AD203B41FA5}">
                      <a16:colId xmlns:a16="http://schemas.microsoft.com/office/drawing/2014/main" val="1261868282"/>
                    </a:ext>
                  </a:extLst>
                </a:gridCol>
                <a:gridCol w="1512168">
                  <a:extLst>
                    <a:ext uri="{9D8B030D-6E8A-4147-A177-3AD203B41FA5}">
                      <a16:colId xmlns:a16="http://schemas.microsoft.com/office/drawing/2014/main" val="2102842374"/>
                    </a:ext>
                  </a:extLst>
                </a:gridCol>
                <a:gridCol w="1512168">
                  <a:extLst>
                    <a:ext uri="{9D8B030D-6E8A-4147-A177-3AD203B41FA5}">
                      <a16:colId xmlns:a16="http://schemas.microsoft.com/office/drawing/2014/main" val="619872417"/>
                    </a:ext>
                  </a:extLst>
                </a:gridCol>
              </a:tblGrid>
              <a:tr h="370840">
                <a:tc>
                  <a:txBody>
                    <a:bodyPr/>
                    <a:lstStyle/>
                    <a:p>
                      <a:r>
                        <a:rPr lang="nl-NL" sz="1400" dirty="0"/>
                        <a:t>aansluitwaarde</a:t>
                      </a:r>
                    </a:p>
                  </a:txBody>
                  <a:tcPr/>
                </a:tc>
                <a:tc>
                  <a:txBody>
                    <a:bodyPr/>
                    <a:lstStyle/>
                    <a:p>
                      <a:r>
                        <a:rPr lang="nl-NL" sz="1400" dirty="0"/>
                        <a:t>Tarief 2022</a:t>
                      </a:r>
                    </a:p>
                  </a:txBody>
                  <a:tcPr/>
                </a:tc>
                <a:tc>
                  <a:txBody>
                    <a:bodyPr/>
                    <a:lstStyle/>
                    <a:p>
                      <a:r>
                        <a:rPr lang="nl-NL" sz="1400" dirty="0"/>
                        <a:t>Tarief 2023</a:t>
                      </a:r>
                    </a:p>
                  </a:txBody>
                  <a:tcPr/>
                </a:tc>
                <a:tc>
                  <a:txBody>
                    <a:bodyPr/>
                    <a:lstStyle/>
                    <a:p>
                      <a:r>
                        <a:rPr lang="nl-NL" sz="1400" dirty="0"/>
                        <a:t>Verschil</a:t>
                      </a:r>
                    </a:p>
                  </a:txBody>
                  <a:tcPr/>
                </a:tc>
                <a:extLst>
                  <a:ext uri="{0D108BD9-81ED-4DB2-BD59-A6C34878D82A}">
                    <a16:rowId xmlns:a16="http://schemas.microsoft.com/office/drawing/2014/main" val="3472493215"/>
                  </a:ext>
                </a:extLst>
              </a:tr>
              <a:tr h="0">
                <a:tc>
                  <a:txBody>
                    <a:bodyPr/>
                    <a:lstStyle/>
                    <a:p>
                      <a:r>
                        <a:rPr lang="nl-NL" sz="1400" b="0" dirty="0">
                          <a:solidFill>
                            <a:schemeClr val="tx1"/>
                          </a:solidFill>
                        </a:rPr>
                        <a:t>3 * 35 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€ 866,84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€ 1.205,81</a:t>
                      </a:r>
                    </a:p>
                    <a:p>
                      <a:endParaRPr lang="nl-NL"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1" dirty="0">
                          <a:solidFill>
                            <a:srgbClr val="FF0000"/>
                          </a:solidFill>
                        </a:rPr>
                        <a:t>+ € 338,97 / 39%</a:t>
                      </a:r>
                    </a:p>
                  </a:txBody>
                  <a:tcPr/>
                </a:tc>
                <a:extLst>
                  <a:ext uri="{0D108BD9-81ED-4DB2-BD59-A6C34878D82A}">
                    <a16:rowId xmlns:a16="http://schemas.microsoft.com/office/drawing/2014/main" val="2130192944"/>
                  </a:ext>
                </a:extLst>
              </a:tr>
              <a:tr h="370840">
                <a:tc>
                  <a:txBody>
                    <a:bodyPr/>
                    <a:lstStyle/>
                    <a:p>
                      <a:r>
                        <a:rPr lang="nl-NL" sz="1400" dirty="0"/>
                        <a:t>3 * 50 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€ 1.261,04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€ 1.775,21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1" dirty="0">
                          <a:solidFill>
                            <a:srgbClr val="FF0000"/>
                          </a:solidFill>
                        </a:rPr>
                        <a:t>+ € 514,17 / 40%</a:t>
                      </a:r>
                    </a:p>
                  </a:txBody>
                  <a:tcPr/>
                </a:tc>
                <a:extLst>
                  <a:ext uri="{0D108BD9-81ED-4DB2-BD59-A6C34878D82A}">
                    <a16:rowId xmlns:a16="http://schemas.microsoft.com/office/drawing/2014/main" val="4158567238"/>
                  </a:ext>
                </a:extLst>
              </a:tr>
              <a:tr h="370840">
                <a:tc>
                  <a:txBody>
                    <a:bodyPr/>
                    <a:lstStyle/>
                    <a:p>
                      <a:r>
                        <a:rPr lang="nl-NL" sz="1400" baseline="0" dirty="0"/>
                        <a:t>3 * 63 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€ 1.660,09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€ 2.350,24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1" dirty="0">
                          <a:solidFill>
                            <a:srgbClr val="FF0000"/>
                          </a:solidFill>
                        </a:rPr>
                        <a:t>+ € 690,15 / 41%</a:t>
                      </a:r>
                    </a:p>
                  </a:txBody>
                  <a:tcPr/>
                </a:tc>
                <a:extLst>
                  <a:ext uri="{0D108BD9-81ED-4DB2-BD59-A6C34878D82A}">
                    <a16:rowId xmlns:a16="http://schemas.microsoft.com/office/drawing/2014/main" val="1537461522"/>
                  </a:ext>
                </a:extLst>
              </a:tr>
              <a:tr h="370840">
                <a:tc>
                  <a:txBody>
                    <a:bodyPr/>
                    <a:lstStyle/>
                    <a:p>
                      <a:r>
                        <a:rPr lang="nl-NL" sz="1400" dirty="0"/>
                        <a:t>3 * 80 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€ 2.054,30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€ 2.919,64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1" dirty="0">
                          <a:solidFill>
                            <a:srgbClr val="FF0000"/>
                          </a:solidFill>
                        </a:rPr>
                        <a:t>+ € 865,34 / 42%</a:t>
                      </a:r>
                    </a:p>
                  </a:txBody>
                  <a:tcPr/>
                </a:tc>
                <a:extLst>
                  <a:ext uri="{0D108BD9-81ED-4DB2-BD59-A6C34878D82A}">
                    <a16:rowId xmlns:a16="http://schemas.microsoft.com/office/drawing/2014/main" val="810105870"/>
                  </a:ext>
                </a:extLst>
              </a:tr>
              <a:tr h="370840">
                <a:tc>
                  <a:txBody>
                    <a:bodyPr/>
                    <a:lstStyle/>
                    <a:p>
                      <a:endParaRPr lang="nl-NL" sz="1400" b="1" dirty="0">
                        <a:solidFill>
                          <a:srgbClr val="00B05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400" b="1" dirty="0">
                        <a:solidFill>
                          <a:srgbClr val="FF0000"/>
                        </a:solidFill>
                      </a:endParaRPr>
                    </a:p>
                  </a:txBody>
                  <a:tcPr/>
                </a:tc>
                <a:extLst>
                  <a:ext uri="{0D108BD9-81ED-4DB2-BD59-A6C34878D82A}">
                    <a16:rowId xmlns:a16="http://schemas.microsoft.com/office/drawing/2014/main" val="2796431948"/>
                  </a:ext>
                </a:extLst>
              </a:tr>
              <a:tr h="370840">
                <a:tc>
                  <a:txBody>
                    <a:bodyPr/>
                    <a:lstStyle/>
                    <a:p>
                      <a:r>
                        <a:rPr lang="nl-NL" sz="1400" b="0" dirty="0">
                          <a:solidFill>
                            <a:schemeClr val="tx1"/>
                          </a:solidFill>
                        </a:rPr>
                        <a:t>G6 &lt; 500 m3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€ 119,57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€ 140,45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1" dirty="0">
                          <a:solidFill>
                            <a:srgbClr val="FF0000"/>
                          </a:solidFill>
                        </a:rPr>
                        <a:t>+ € 20,88 / 17% </a:t>
                      </a:r>
                    </a:p>
                  </a:txBody>
                  <a:tcPr/>
                </a:tc>
                <a:extLst>
                  <a:ext uri="{0D108BD9-81ED-4DB2-BD59-A6C34878D82A}">
                    <a16:rowId xmlns:a16="http://schemas.microsoft.com/office/drawing/2014/main" val="3289533911"/>
                  </a:ext>
                </a:extLst>
              </a:tr>
              <a:tr h="370840">
                <a:tc>
                  <a:txBody>
                    <a:bodyPr/>
                    <a:lstStyle/>
                    <a:p>
                      <a:r>
                        <a:rPr lang="nl-NL" sz="1400" b="0" dirty="0">
                          <a:solidFill>
                            <a:schemeClr val="tx1"/>
                          </a:solidFill>
                        </a:rPr>
                        <a:t>G6 tot 4.000 m3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€ 165,45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€ 198,49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1" dirty="0">
                          <a:solidFill>
                            <a:srgbClr val="FF0000"/>
                          </a:solidFill>
                        </a:rPr>
                        <a:t>+ € 33,04 / 20% </a:t>
                      </a:r>
                    </a:p>
                  </a:txBody>
                  <a:tcPr/>
                </a:tc>
                <a:extLst>
                  <a:ext uri="{0D108BD9-81ED-4DB2-BD59-A6C34878D82A}">
                    <a16:rowId xmlns:a16="http://schemas.microsoft.com/office/drawing/2014/main" val="3551492224"/>
                  </a:ext>
                </a:extLst>
              </a:tr>
              <a:tr h="370840">
                <a:tc>
                  <a:txBody>
                    <a:bodyPr/>
                    <a:lstStyle/>
                    <a:p>
                      <a:r>
                        <a:rPr lang="nl-NL" sz="1400" b="0" dirty="0">
                          <a:solidFill>
                            <a:schemeClr val="tx1"/>
                          </a:solidFill>
                        </a:rPr>
                        <a:t>G6 &gt; 4.000 m3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€ 257,22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€ 314,56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1" dirty="0">
                          <a:solidFill>
                            <a:srgbClr val="FF0000"/>
                          </a:solidFill>
                        </a:rPr>
                        <a:t>+ € 57,34 / 22%</a:t>
                      </a:r>
                    </a:p>
                  </a:txBody>
                  <a:tcPr/>
                </a:tc>
                <a:extLst>
                  <a:ext uri="{0D108BD9-81ED-4DB2-BD59-A6C34878D82A}">
                    <a16:rowId xmlns:a16="http://schemas.microsoft.com/office/drawing/2014/main" val="968457992"/>
                  </a:ext>
                </a:extLst>
              </a:tr>
              <a:tr h="370840">
                <a:tc>
                  <a:txBody>
                    <a:bodyPr/>
                    <a:lstStyle/>
                    <a:p>
                      <a:r>
                        <a:rPr lang="nl-NL" sz="1400" b="0" dirty="0">
                          <a:solidFill>
                            <a:schemeClr val="tx1"/>
                          </a:solidFill>
                        </a:rPr>
                        <a:t>G10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€ 444,10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dirty="0"/>
                        <a:t>€ 543,19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1" dirty="0">
                          <a:solidFill>
                            <a:srgbClr val="FF0000"/>
                          </a:solidFill>
                        </a:rPr>
                        <a:t>+ € 99,09 / 22% </a:t>
                      </a:r>
                    </a:p>
                  </a:txBody>
                  <a:tcPr/>
                </a:tc>
                <a:extLst>
                  <a:ext uri="{0D108BD9-81ED-4DB2-BD59-A6C34878D82A}">
                    <a16:rowId xmlns:a16="http://schemas.microsoft.com/office/drawing/2014/main" val="3929297848"/>
                  </a:ext>
                </a:extLst>
              </a:tr>
            </a:tbl>
          </a:graphicData>
        </a:graphic>
      </p:graphicFrame>
      <p:pic>
        <p:nvPicPr>
          <p:cNvPr id="2" name="Afbeelding 1">
            <a:extLst>
              <a:ext uri="{FF2B5EF4-FFF2-40B4-BE49-F238E27FC236}">
                <a16:creationId xmlns:a16="http://schemas.microsoft.com/office/drawing/2014/main" id="{DD98CFDC-EC7F-23E1-99AE-417DBD076797}"/>
              </a:ext>
            </a:extLst>
          </p:cNvPr>
          <p:cNvPicPr>
            <a:picLocks noChangeAspect="1"/>
          </p:cNvPicPr>
          <p:nvPr/>
        </p:nvPicPr>
        <p:blipFill>
          <a:blip r:embed="rId3"/>
          <a:stretch>
            <a:fillRect/>
          </a:stretch>
        </p:blipFill>
        <p:spPr>
          <a:xfrm>
            <a:off x="350670" y="951674"/>
            <a:ext cx="158268" cy="323932"/>
          </a:xfrm>
          <a:prstGeom prst="rect">
            <a:avLst/>
          </a:prstGeom>
        </p:spPr>
      </p:pic>
      <p:pic>
        <p:nvPicPr>
          <p:cNvPr id="3" name="Afbeelding 2" descr="Zwijndrecht Gaat Duurzaam">
            <a:extLst>
              <a:ext uri="{FF2B5EF4-FFF2-40B4-BE49-F238E27FC236}">
                <a16:creationId xmlns:a16="http://schemas.microsoft.com/office/drawing/2014/main" id="{F591F7B3-EB10-367E-75DE-6381AE86B7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9611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55576" y="1131590"/>
            <a:ext cx="6768752" cy="954107"/>
          </a:xfrm>
          <a:prstGeom prst="rect">
            <a:avLst/>
          </a:prstGeom>
          <a:noFill/>
        </p:spPr>
        <p:txBody>
          <a:bodyPr wrap="square" rtlCol="0">
            <a:spAutoFit/>
          </a:bodyPr>
          <a:lstStyle/>
          <a:p>
            <a:pPr algn="ctr"/>
            <a:r>
              <a:rPr lang="nl-NL" sz="3200" b="1" dirty="0">
                <a:solidFill>
                  <a:srgbClr val="F78819"/>
                </a:solidFill>
              </a:rPr>
              <a:t>Dus </a:t>
            </a:r>
            <a:r>
              <a:rPr lang="nl-NL" sz="3200" b="1" dirty="0">
                <a:solidFill>
                  <a:srgbClr val="002060"/>
                </a:solidFill>
              </a:rPr>
              <a:t>aan</a:t>
            </a:r>
            <a:r>
              <a:rPr lang="nl-NL" sz="3200" b="1" dirty="0">
                <a:solidFill>
                  <a:srgbClr val="F78819"/>
                </a:solidFill>
              </a:rPr>
              <a:t> de </a:t>
            </a:r>
            <a:r>
              <a:rPr lang="nl-NL" sz="3200" b="1" dirty="0">
                <a:solidFill>
                  <a:srgbClr val="002060"/>
                </a:solidFill>
              </a:rPr>
              <a:t>slag</a:t>
            </a:r>
            <a:r>
              <a:rPr lang="nl-NL" sz="3200" b="1" dirty="0">
                <a:solidFill>
                  <a:srgbClr val="F78819"/>
                </a:solidFill>
              </a:rPr>
              <a:t> met </a:t>
            </a:r>
            <a:r>
              <a:rPr lang="nl-NL" sz="3200" b="1" dirty="0">
                <a:solidFill>
                  <a:srgbClr val="002060"/>
                </a:solidFill>
              </a:rPr>
              <a:t>verduurzamen</a:t>
            </a:r>
            <a:r>
              <a:rPr lang="nl-NL" sz="3200" b="1" dirty="0">
                <a:solidFill>
                  <a:srgbClr val="F78819"/>
                </a:solidFill>
              </a:rPr>
              <a:t>!</a:t>
            </a:r>
          </a:p>
          <a:p>
            <a:endParaRPr lang="nl-NL" sz="2400" dirty="0"/>
          </a:p>
        </p:txBody>
      </p:sp>
      <p:pic>
        <p:nvPicPr>
          <p:cNvPr id="1026" name="Picture 2" descr="Bouwteam: markt kan nu aan de slag met concept-rapport | Blog | Duurzaam  Gebouwd">
            <a:extLst>
              <a:ext uri="{FF2B5EF4-FFF2-40B4-BE49-F238E27FC236}">
                <a16:creationId xmlns:a16="http://schemas.microsoft.com/office/drawing/2014/main" id="{054EFD76-D8FF-C382-7400-80A17B264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7062" y="2109671"/>
            <a:ext cx="2809875" cy="24765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2" descr="Zwijndrecht Gaat Duurzaam">
            <a:extLst>
              <a:ext uri="{FF2B5EF4-FFF2-40B4-BE49-F238E27FC236}">
                <a16:creationId xmlns:a16="http://schemas.microsoft.com/office/drawing/2014/main" id="{29DB7D91-1DBF-DB1E-937A-F86135CB35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893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92D917D-B46C-F869-00B2-6A2CB7D51BB3}"/>
              </a:ext>
            </a:extLst>
          </p:cNvPr>
          <p:cNvPicPr>
            <a:picLocks noChangeAspect="1"/>
          </p:cNvPicPr>
          <p:nvPr/>
        </p:nvPicPr>
        <p:blipFill>
          <a:blip r:embed="rId3"/>
          <a:stretch>
            <a:fillRect/>
          </a:stretch>
        </p:blipFill>
        <p:spPr>
          <a:xfrm>
            <a:off x="1664677" y="686215"/>
            <a:ext cx="5814646" cy="4457285"/>
          </a:xfrm>
          <a:prstGeom prst="rect">
            <a:avLst/>
          </a:prstGeom>
        </p:spPr>
      </p:pic>
      <p:pic>
        <p:nvPicPr>
          <p:cNvPr id="2" name="Afbeelding 2" descr="Zwijndrecht Gaat Duurzaam">
            <a:extLst>
              <a:ext uri="{FF2B5EF4-FFF2-40B4-BE49-F238E27FC236}">
                <a16:creationId xmlns:a16="http://schemas.microsoft.com/office/drawing/2014/main" id="{88770BBB-9B7A-7493-4BD6-2668998442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234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592614" y="1584739"/>
            <a:ext cx="8280920"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Zwaarte van de stroom- en gasaansluiting + het verbruik</a:t>
            </a:r>
          </a:p>
        </p:txBody>
      </p:sp>
      <p:pic>
        <p:nvPicPr>
          <p:cNvPr id="4" name="Afbeelding 3">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323528" y="1671754"/>
            <a:ext cx="158268" cy="323932"/>
          </a:xfrm>
          <a:prstGeom prst="rect">
            <a:avLst/>
          </a:prstGeom>
        </p:spPr>
      </p:pic>
      <p:pic>
        <p:nvPicPr>
          <p:cNvPr id="6" name="Afbeelding 5">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323528" y="2067694"/>
            <a:ext cx="158268" cy="328542"/>
          </a:xfrm>
          <a:prstGeom prst="rect">
            <a:avLst/>
          </a:prstGeom>
        </p:spPr>
      </p:pic>
      <p:sp>
        <p:nvSpPr>
          <p:cNvPr id="11" name="Tekstvak 10"/>
          <p:cNvSpPr txBox="1"/>
          <p:nvPr/>
        </p:nvSpPr>
        <p:spPr>
          <a:xfrm>
            <a:off x="479402" y="843558"/>
            <a:ext cx="3444526"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1. Snelle besparingen</a:t>
            </a:r>
            <a:endParaRPr lang="nl-NL" dirty="0">
              <a:solidFill>
                <a:srgbClr val="002060"/>
              </a:solidFill>
              <a:latin typeface="Verdana" panose="020B0604030504040204" pitchFamily="34" charset="0"/>
              <a:ea typeface="Verdana" panose="020B0604030504040204" pitchFamily="34" charset="0"/>
            </a:endParaRPr>
          </a:p>
        </p:txBody>
      </p:sp>
      <p:sp>
        <p:nvSpPr>
          <p:cNvPr id="2" name="Tekstvak 1">
            <a:extLst>
              <a:ext uri="{FF2B5EF4-FFF2-40B4-BE49-F238E27FC236}">
                <a16:creationId xmlns:a16="http://schemas.microsoft.com/office/drawing/2014/main" id="{EC05C781-AEF1-1B0D-34D1-F45001AC5630}"/>
              </a:ext>
            </a:extLst>
          </p:cNvPr>
          <p:cNvSpPr txBox="1"/>
          <p:nvPr/>
        </p:nvSpPr>
        <p:spPr>
          <a:xfrm>
            <a:off x="592614" y="1975944"/>
            <a:ext cx="7367069"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Stookschema’s</a:t>
            </a:r>
          </a:p>
        </p:txBody>
      </p:sp>
      <p:pic>
        <p:nvPicPr>
          <p:cNvPr id="3" name="Afbeelding 2">
            <a:extLst>
              <a:ext uri="{FF2B5EF4-FFF2-40B4-BE49-F238E27FC236}">
                <a16:creationId xmlns:a16="http://schemas.microsoft.com/office/drawing/2014/main" id="{2C30E210-6B41-0568-C81B-D5B4460FD4BE}"/>
              </a:ext>
            </a:extLst>
          </p:cNvPr>
          <p:cNvPicPr>
            <a:picLocks noChangeAspect="1"/>
          </p:cNvPicPr>
          <p:nvPr/>
        </p:nvPicPr>
        <p:blipFill>
          <a:blip r:embed="rId3"/>
          <a:stretch>
            <a:fillRect/>
          </a:stretch>
        </p:blipFill>
        <p:spPr>
          <a:xfrm>
            <a:off x="323528" y="2524680"/>
            <a:ext cx="160521" cy="328542"/>
          </a:xfrm>
          <a:prstGeom prst="rect">
            <a:avLst/>
          </a:prstGeom>
        </p:spPr>
      </p:pic>
      <p:sp>
        <p:nvSpPr>
          <p:cNvPr id="7" name="Tekstvak 6">
            <a:extLst>
              <a:ext uri="{FF2B5EF4-FFF2-40B4-BE49-F238E27FC236}">
                <a16:creationId xmlns:a16="http://schemas.microsoft.com/office/drawing/2014/main" id="{F9AC374C-AE75-B123-44CD-D81A9155B279}"/>
              </a:ext>
            </a:extLst>
          </p:cNvPr>
          <p:cNvSpPr txBox="1"/>
          <p:nvPr/>
        </p:nvSpPr>
        <p:spPr>
          <a:xfrm>
            <a:off x="575556" y="2432814"/>
            <a:ext cx="7884876"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Keteldruk / waterzijdig inregelen -&gt; balans!</a:t>
            </a:r>
          </a:p>
        </p:txBody>
      </p:sp>
      <p:pic>
        <p:nvPicPr>
          <p:cNvPr id="8" name="Afbeelding 2" descr="Zwijndrecht Gaat Duurzaam">
            <a:extLst>
              <a:ext uri="{FF2B5EF4-FFF2-40B4-BE49-F238E27FC236}">
                <a16:creationId xmlns:a16="http://schemas.microsoft.com/office/drawing/2014/main" id="{084909C2-964B-79CD-BA11-2BB9B66C25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135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DEB2058-3B20-3795-8F96-69C45B11BF2F}"/>
              </a:ext>
            </a:extLst>
          </p:cNvPr>
          <p:cNvSpPr/>
          <p:nvPr/>
        </p:nvSpPr>
        <p:spPr>
          <a:xfrm>
            <a:off x="7524328" y="3507854"/>
            <a:ext cx="1619672" cy="1635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759192B7-F707-6616-0278-D37156A990D3}"/>
              </a:ext>
            </a:extLst>
          </p:cNvPr>
          <p:cNvPicPr>
            <a:picLocks noChangeAspect="1"/>
          </p:cNvPicPr>
          <p:nvPr/>
        </p:nvPicPr>
        <p:blipFill>
          <a:blip r:embed="rId3"/>
          <a:stretch>
            <a:fillRect/>
          </a:stretch>
        </p:blipFill>
        <p:spPr>
          <a:xfrm>
            <a:off x="1332392" y="1037217"/>
            <a:ext cx="6479215" cy="3910797"/>
          </a:xfrm>
          <a:prstGeom prst="rect">
            <a:avLst/>
          </a:prstGeom>
        </p:spPr>
      </p:pic>
      <p:pic>
        <p:nvPicPr>
          <p:cNvPr id="2" name="Afbeelding 2" descr="Zwijndrecht Gaat Duurzaam">
            <a:extLst>
              <a:ext uri="{FF2B5EF4-FFF2-40B4-BE49-F238E27FC236}">
                <a16:creationId xmlns:a16="http://schemas.microsoft.com/office/drawing/2014/main" id="{5C768B8B-D96F-D7FC-A6DE-F555F32891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015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971600" y="1570154"/>
            <a:ext cx="7218952" cy="2944781"/>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Kort voorstellen: Olaf Romijn</a:t>
            </a:r>
          </a:p>
          <a:p>
            <a:pPr>
              <a:lnSpc>
                <a:spcPct val="150000"/>
              </a:lnSpc>
            </a:pPr>
            <a:r>
              <a:rPr lang="nl-NL" dirty="0">
                <a:solidFill>
                  <a:srgbClr val="00365F"/>
                </a:solidFill>
                <a:latin typeface="Verdana" panose="020B0604030504040204" pitchFamily="34" charset="0"/>
                <a:ea typeface="Verdana" panose="020B0604030504040204" pitchFamily="34" charset="0"/>
              </a:rPr>
              <a:t>Waarom uitgenodigd?</a:t>
            </a:r>
          </a:p>
          <a:p>
            <a:pPr>
              <a:lnSpc>
                <a:spcPct val="150000"/>
              </a:lnSpc>
            </a:pPr>
            <a:r>
              <a:rPr lang="nl-NL" dirty="0">
                <a:solidFill>
                  <a:srgbClr val="00365F"/>
                </a:solidFill>
                <a:latin typeface="Verdana" panose="020B0604030504040204" pitchFamily="34" charset="0"/>
                <a:ea typeface="Verdana" panose="020B0604030504040204" pitchFamily="34" charset="0"/>
              </a:rPr>
              <a:t>Wat gaan we vandaag doen?</a:t>
            </a:r>
          </a:p>
          <a:p>
            <a:pPr marL="742950" lvl="1" indent="-285750">
              <a:lnSpc>
                <a:spcPct val="150000"/>
              </a:lnSpc>
              <a:buFont typeface="Arial" panose="020B0604020202020204" pitchFamily="34" charset="0"/>
              <a:buChar char="•"/>
            </a:pPr>
            <a:r>
              <a:rPr lang="nl-NL" dirty="0">
                <a:solidFill>
                  <a:srgbClr val="00365F"/>
                </a:solidFill>
                <a:latin typeface="Verdana" panose="020B0604030504040204" pitchFamily="34" charset="0"/>
                <a:ea typeface="Verdana" panose="020B0604030504040204" pitchFamily="34" charset="0"/>
              </a:rPr>
              <a:t>Erik licht achtergrond toe</a:t>
            </a:r>
          </a:p>
          <a:p>
            <a:pPr marL="742950" lvl="1" indent="-285750">
              <a:lnSpc>
                <a:spcPct val="150000"/>
              </a:lnSpc>
              <a:buFont typeface="Arial" panose="020B0604020202020204" pitchFamily="34" charset="0"/>
              <a:buChar char="•"/>
            </a:pPr>
            <a:r>
              <a:rPr lang="nl-NL" dirty="0" err="1">
                <a:solidFill>
                  <a:srgbClr val="00365F"/>
                </a:solidFill>
                <a:latin typeface="Verdana" panose="020B0604030504040204" pitchFamily="34" charset="0"/>
                <a:ea typeface="Verdana" panose="020B0604030504040204" pitchFamily="34" charset="0"/>
              </a:rPr>
              <a:t>SportStroom</a:t>
            </a:r>
            <a:r>
              <a:rPr lang="nl-NL" dirty="0">
                <a:solidFill>
                  <a:srgbClr val="00365F"/>
                </a:solidFill>
                <a:latin typeface="Verdana" panose="020B0604030504040204" pitchFamily="34" charset="0"/>
                <a:ea typeface="Verdana" panose="020B0604030504040204" pitchFamily="34" charset="0"/>
              </a:rPr>
              <a:t> legt uit en geeft tips</a:t>
            </a:r>
          </a:p>
          <a:p>
            <a:pPr marL="742950" lvl="1" indent="-285750">
              <a:lnSpc>
                <a:spcPct val="150000"/>
              </a:lnSpc>
              <a:buFont typeface="Arial" panose="020B0604020202020204" pitchFamily="34" charset="0"/>
              <a:buChar char="•"/>
            </a:pPr>
            <a:r>
              <a:rPr lang="nl-NL" dirty="0">
                <a:solidFill>
                  <a:srgbClr val="00365F"/>
                </a:solidFill>
                <a:latin typeface="Verdana" panose="020B0604030504040204" pitchFamily="34" charset="0"/>
                <a:ea typeface="Verdana" panose="020B0604030504040204" pitchFamily="34" charset="0"/>
              </a:rPr>
              <a:t>Toelichting stimuleringsregeling gemeente</a:t>
            </a:r>
          </a:p>
          <a:p>
            <a:pPr lvl="1">
              <a:lnSpc>
                <a:spcPct val="150000"/>
              </a:lnSpc>
            </a:pPr>
            <a:endParaRPr lang="nl-NL" dirty="0">
              <a:solidFill>
                <a:srgbClr val="00365F"/>
              </a:solidFill>
              <a:latin typeface="Verdana" panose="020B0604030504040204" pitchFamily="34" charset="0"/>
              <a:ea typeface="Verdana" panose="020B0604030504040204" pitchFamily="34" charset="0"/>
            </a:endParaRPr>
          </a:p>
        </p:txBody>
      </p:sp>
      <p:pic>
        <p:nvPicPr>
          <p:cNvPr id="4" name="Afbeelding 3">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591119" y="1671754"/>
            <a:ext cx="158268" cy="323932"/>
          </a:xfrm>
          <a:prstGeom prst="rect">
            <a:avLst/>
          </a:prstGeom>
        </p:spPr>
      </p:pic>
      <p:pic>
        <p:nvPicPr>
          <p:cNvPr id="6" name="Afbeelding 5">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588866" y="2067694"/>
            <a:ext cx="160521" cy="328542"/>
          </a:xfrm>
          <a:prstGeom prst="rect">
            <a:avLst/>
          </a:prstGeom>
        </p:spPr>
      </p:pic>
      <p:sp>
        <p:nvSpPr>
          <p:cNvPr id="11" name="Tekstvak 10"/>
          <p:cNvSpPr txBox="1"/>
          <p:nvPr/>
        </p:nvSpPr>
        <p:spPr>
          <a:xfrm>
            <a:off x="467544" y="843558"/>
            <a:ext cx="4248472"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Welkom!</a:t>
            </a:r>
            <a:endParaRPr lang="nl-NL" dirty="0">
              <a:solidFill>
                <a:srgbClr val="002060"/>
              </a:solidFill>
              <a:latin typeface="Verdana" panose="020B0604030504040204" pitchFamily="34" charset="0"/>
              <a:ea typeface="Verdana" panose="020B0604030504040204" pitchFamily="34" charset="0"/>
            </a:endParaRPr>
          </a:p>
        </p:txBody>
      </p:sp>
      <p:pic>
        <p:nvPicPr>
          <p:cNvPr id="2" name="Afbeelding 2" descr="Zwijndrecht Gaat Duurzaam">
            <a:extLst>
              <a:ext uri="{FF2B5EF4-FFF2-40B4-BE49-F238E27FC236}">
                <a16:creationId xmlns:a16="http://schemas.microsoft.com/office/drawing/2014/main" id="{67031E4B-7650-08B8-2356-D5DA94DF05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a:extLst>
              <a:ext uri="{FF2B5EF4-FFF2-40B4-BE49-F238E27FC236}">
                <a16:creationId xmlns:a16="http://schemas.microsoft.com/office/drawing/2014/main" id="{7E7864DA-0683-A2F6-24AC-9D966D821B37}"/>
              </a:ext>
            </a:extLst>
          </p:cNvPr>
          <p:cNvPicPr>
            <a:picLocks noChangeAspect="1"/>
          </p:cNvPicPr>
          <p:nvPr/>
        </p:nvPicPr>
        <p:blipFill>
          <a:blip r:embed="rId3"/>
          <a:stretch>
            <a:fillRect/>
          </a:stretch>
        </p:blipFill>
        <p:spPr>
          <a:xfrm>
            <a:off x="588865" y="2454550"/>
            <a:ext cx="160521" cy="328542"/>
          </a:xfrm>
          <a:prstGeom prst="rect">
            <a:avLst/>
          </a:prstGeom>
        </p:spPr>
      </p:pic>
    </p:spTree>
    <p:extLst>
      <p:ext uri="{BB962C8B-B14F-4D97-AF65-F5344CB8AC3E}">
        <p14:creationId xmlns:p14="http://schemas.microsoft.com/office/powerpoint/2010/main" val="1929182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592614" y="1584739"/>
            <a:ext cx="8280920"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Zwaarte van de stroom- en gasaansluiting + het verbruik</a:t>
            </a:r>
          </a:p>
        </p:txBody>
      </p:sp>
      <p:pic>
        <p:nvPicPr>
          <p:cNvPr id="4" name="Afbeelding 3">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323528" y="1671754"/>
            <a:ext cx="158268" cy="323932"/>
          </a:xfrm>
          <a:prstGeom prst="rect">
            <a:avLst/>
          </a:prstGeom>
        </p:spPr>
      </p:pic>
      <p:pic>
        <p:nvPicPr>
          <p:cNvPr id="6" name="Afbeelding 5">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323528" y="2067694"/>
            <a:ext cx="158268" cy="328542"/>
          </a:xfrm>
          <a:prstGeom prst="rect">
            <a:avLst/>
          </a:prstGeom>
        </p:spPr>
      </p:pic>
      <p:sp>
        <p:nvSpPr>
          <p:cNvPr id="11" name="Tekstvak 10"/>
          <p:cNvSpPr txBox="1"/>
          <p:nvPr/>
        </p:nvSpPr>
        <p:spPr>
          <a:xfrm>
            <a:off x="479402" y="843558"/>
            <a:ext cx="3204357"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1. Snelle besparingen</a:t>
            </a:r>
            <a:endParaRPr lang="nl-NL" dirty="0">
              <a:solidFill>
                <a:srgbClr val="002060"/>
              </a:solidFill>
              <a:latin typeface="Verdana" panose="020B0604030504040204" pitchFamily="34" charset="0"/>
              <a:ea typeface="Verdana" panose="020B0604030504040204" pitchFamily="34" charset="0"/>
            </a:endParaRPr>
          </a:p>
        </p:txBody>
      </p:sp>
      <p:sp>
        <p:nvSpPr>
          <p:cNvPr id="2" name="Tekstvak 1">
            <a:extLst>
              <a:ext uri="{FF2B5EF4-FFF2-40B4-BE49-F238E27FC236}">
                <a16:creationId xmlns:a16="http://schemas.microsoft.com/office/drawing/2014/main" id="{EC05C781-AEF1-1B0D-34D1-F45001AC5630}"/>
              </a:ext>
            </a:extLst>
          </p:cNvPr>
          <p:cNvSpPr txBox="1"/>
          <p:nvPr/>
        </p:nvSpPr>
        <p:spPr>
          <a:xfrm>
            <a:off x="592614" y="1975944"/>
            <a:ext cx="7367069"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Stookschema’s</a:t>
            </a:r>
          </a:p>
        </p:txBody>
      </p:sp>
      <p:pic>
        <p:nvPicPr>
          <p:cNvPr id="3" name="Afbeelding 2">
            <a:extLst>
              <a:ext uri="{FF2B5EF4-FFF2-40B4-BE49-F238E27FC236}">
                <a16:creationId xmlns:a16="http://schemas.microsoft.com/office/drawing/2014/main" id="{2C30E210-6B41-0568-C81B-D5B4460FD4BE}"/>
              </a:ext>
            </a:extLst>
          </p:cNvPr>
          <p:cNvPicPr>
            <a:picLocks noChangeAspect="1"/>
          </p:cNvPicPr>
          <p:nvPr/>
        </p:nvPicPr>
        <p:blipFill>
          <a:blip r:embed="rId3"/>
          <a:stretch>
            <a:fillRect/>
          </a:stretch>
        </p:blipFill>
        <p:spPr>
          <a:xfrm>
            <a:off x="323528" y="2524680"/>
            <a:ext cx="160521" cy="328542"/>
          </a:xfrm>
          <a:prstGeom prst="rect">
            <a:avLst/>
          </a:prstGeom>
        </p:spPr>
      </p:pic>
      <p:sp>
        <p:nvSpPr>
          <p:cNvPr id="7" name="Tekstvak 6">
            <a:extLst>
              <a:ext uri="{FF2B5EF4-FFF2-40B4-BE49-F238E27FC236}">
                <a16:creationId xmlns:a16="http://schemas.microsoft.com/office/drawing/2014/main" id="{F9AC374C-AE75-B123-44CD-D81A9155B279}"/>
              </a:ext>
            </a:extLst>
          </p:cNvPr>
          <p:cNvSpPr txBox="1"/>
          <p:nvPr/>
        </p:nvSpPr>
        <p:spPr>
          <a:xfrm>
            <a:off x="575556" y="2432814"/>
            <a:ext cx="7884876"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Keteldruk / waterzijdig inregelen -&gt; balans!</a:t>
            </a:r>
          </a:p>
        </p:txBody>
      </p:sp>
      <p:sp>
        <p:nvSpPr>
          <p:cNvPr id="8" name="Tekstvak 7">
            <a:extLst>
              <a:ext uri="{FF2B5EF4-FFF2-40B4-BE49-F238E27FC236}">
                <a16:creationId xmlns:a16="http://schemas.microsoft.com/office/drawing/2014/main" id="{D92AE798-2814-78F1-A83F-8CE865C94E3B}"/>
              </a:ext>
            </a:extLst>
          </p:cNvPr>
          <p:cNvSpPr txBox="1"/>
          <p:nvPr/>
        </p:nvSpPr>
        <p:spPr>
          <a:xfrm>
            <a:off x="575555" y="2859782"/>
            <a:ext cx="3204357"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Instellingen ventilatie:</a:t>
            </a:r>
          </a:p>
        </p:txBody>
      </p:sp>
      <p:pic>
        <p:nvPicPr>
          <p:cNvPr id="9" name="Afbeelding 8">
            <a:extLst>
              <a:ext uri="{FF2B5EF4-FFF2-40B4-BE49-F238E27FC236}">
                <a16:creationId xmlns:a16="http://schemas.microsoft.com/office/drawing/2014/main" id="{40B00584-6B15-E5D4-27DD-CFA0F16C339D}"/>
              </a:ext>
            </a:extLst>
          </p:cNvPr>
          <p:cNvPicPr>
            <a:picLocks noChangeAspect="1"/>
          </p:cNvPicPr>
          <p:nvPr/>
        </p:nvPicPr>
        <p:blipFill>
          <a:blip r:embed="rId3"/>
          <a:stretch>
            <a:fillRect/>
          </a:stretch>
        </p:blipFill>
        <p:spPr>
          <a:xfrm>
            <a:off x="318881" y="2963288"/>
            <a:ext cx="160521" cy="328542"/>
          </a:xfrm>
          <a:prstGeom prst="rect">
            <a:avLst/>
          </a:prstGeom>
        </p:spPr>
      </p:pic>
      <p:pic>
        <p:nvPicPr>
          <p:cNvPr id="3074" name="Picture 2" descr="Uw cv-ketel verliest langzaam druk?">
            <a:extLst>
              <a:ext uri="{FF2B5EF4-FFF2-40B4-BE49-F238E27FC236}">
                <a16:creationId xmlns:a16="http://schemas.microsoft.com/office/drawing/2014/main" id="{9C4D10B6-C0DF-5064-FFBE-944075AA2D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9717" y="2672705"/>
            <a:ext cx="2470795" cy="2470795"/>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E3F1C97C-CECA-9B69-12FF-B88E357CBDA9}"/>
              </a:ext>
            </a:extLst>
          </p:cNvPr>
          <p:cNvSpPr txBox="1"/>
          <p:nvPr/>
        </p:nvSpPr>
        <p:spPr>
          <a:xfrm>
            <a:off x="522272" y="3356719"/>
            <a:ext cx="8280920"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Wat is zwaarder: een kuub lucht of een pak suiker?</a:t>
            </a:r>
          </a:p>
        </p:txBody>
      </p:sp>
      <p:pic>
        <p:nvPicPr>
          <p:cNvPr id="10" name="Afbeelding 2" descr="Zwijndrecht Gaat Duurzaam">
            <a:extLst>
              <a:ext uri="{FF2B5EF4-FFF2-40B4-BE49-F238E27FC236}">
                <a16:creationId xmlns:a16="http://schemas.microsoft.com/office/drawing/2014/main" id="{82B72730-4FE3-0582-AECE-2FEAC70D93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38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p:bldP spid="8"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485396" y="1609427"/>
            <a:ext cx="7218952" cy="2944781"/>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Natuurlijke ventilatie:</a:t>
            </a:r>
          </a:p>
          <a:p>
            <a:pPr>
              <a:lnSpc>
                <a:spcPct val="150000"/>
              </a:lnSpc>
            </a:pPr>
            <a:endParaRPr lang="nl-NL" dirty="0">
              <a:solidFill>
                <a:srgbClr val="00365F"/>
              </a:solidFill>
              <a:latin typeface="Verdana" panose="020B0604030504040204" pitchFamily="34" charset="0"/>
              <a:ea typeface="Verdana" panose="020B0604030504040204" pitchFamily="34" charset="0"/>
            </a:endParaRPr>
          </a:p>
          <a:p>
            <a:pPr>
              <a:lnSpc>
                <a:spcPct val="150000"/>
              </a:lnSpc>
            </a:pPr>
            <a:endParaRPr lang="nl-NL" dirty="0">
              <a:solidFill>
                <a:srgbClr val="00365F"/>
              </a:solidFill>
              <a:latin typeface="Verdana" panose="020B0604030504040204" pitchFamily="34" charset="0"/>
              <a:ea typeface="Verdana" panose="020B0604030504040204" pitchFamily="34" charset="0"/>
            </a:endParaRPr>
          </a:p>
          <a:p>
            <a:pPr>
              <a:lnSpc>
                <a:spcPct val="150000"/>
              </a:lnSpc>
            </a:pPr>
            <a:r>
              <a:rPr lang="nl-NL" dirty="0">
                <a:solidFill>
                  <a:srgbClr val="00365F"/>
                </a:solidFill>
                <a:latin typeface="Verdana" panose="020B0604030504040204" pitchFamily="34" charset="0"/>
                <a:ea typeface="Verdana" panose="020B0604030504040204" pitchFamily="34" charset="0"/>
              </a:rPr>
              <a:t>Mechanische ventilatie: ventilatieroosters / afzuigboxen</a:t>
            </a:r>
          </a:p>
          <a:p>
            <a:pPr>
              <a:lnSpc>
                <a:spcPct val="150000"/>
              </a:lnSpc>
            </a:pPr>
            <a:endParaRPr lang="nl-NL" dirty="0">
              <a:solidFill>
                <a:srgbClr val="00365F"/>
              </a:solidFill>
              <a:latin typeface="Verdana" panose="020B0604030504040204" pitchFamily="34" charset="0"/>
              <a:ea typeface="Verdana" panose="020B0604030504040204" pitchFamily="34" charset="0"/>
            </a:endParaRPr>
          </a:p>
          <a:p>
            <a:pPr>
              <a:lnSpc>
                <a:spcPct val="150000"/>
              </a:lnSpc>
            </a:pPr>
            <a:endParaRPr lang="nl-NL" dirty="0">
              <a:solidFill>
                <a:srgbClr val="00365F"/>
              </a:solidFill>
              <a:latin typeface="Verdana" panose="020B0604030504040204" pitchFamily="34" charset="0"/>
              <a:ea typeface="Verdana" panose="020B0604030504040204" pitchFamily="34" charset="0"/>
            </a:endParaRPr>
          </a:p>
          <a:p>
            <a:pPr marL="342900" indent="-342900">
              <a:lnSpc>
                <a:spcPct val="150000"/>
              </a:lnSpc>
              <a:buAutoNum type="alphaLcPeriod"/>
            </a:pPr>
            <a:endParaRPr lang="nl-NL" dirty="0">
              <a:solidFill>
                <a:srgbClr val="00365F"/>
              </a:solidFill>
              <a:latin typeface="Verdana" panose="020B0604030504040204" pitchFamily="34" charset="0"/>
              <a:ea typeface="Verdana" panose="020B0604030504040204" pitchFamily="34" charset="0"/>
            </a:endParaRPr>
          </a:p>
        </p:txBody>
      </p:sp>
      <p:sp>
        <p:nvSpPr>
          <p:cNvPr id="11" name="Tekstvak 10"/>
          <p:cNvSpPr txBox="1"/>
          <p:nvPr/>
        </p:nvSpPr>
        <p:spPr>
          <a:xfrm>
            <a:off x="361465" y="977283"/>
            <a:ext cx="7218952"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2. ventilatie: 3 soorten </a:t>
            </a:r>
            <a:endParaRPr lang="nl-NL" dirty="0">
              <a:solidFill>
                <a:srgbClr val="002060"/>
              </a:solidFill>
              <a:latin typeface="Verdana" panose="020B0604030504040204" pitchFamily="34" charset="0"/>
              <a:ea typeface="Verdana" panose="020B0604030504040204" pitchFamily="34" charset="0"/>
            </a:endParaRPr>
          </a:p>
        </p:txBody>
      </p:sp>
      <p:pic>
        <p:nvPicPr>
          <p:cNvPr id="18" name="Afbeelding 17">
            <a:extLst>
              <a:ext uri="{FF2B5EF4-FFF2-40B4-BE49-F238E27FC236}">
                <a16:creationId xmlns:a16="http://schemas.microsoft.com/office/drawing/2014/main" id="{226F7A13-009A-4F1E-BB94-89578C8465C7}"/>
              </a:ext>
            </a:extLst>
          </p:cNvPr>
          <p:cNvPicPr>
            <a:picLocks noChangeAspect="1"/>
          </p:cNvPicPr>
          <p:nvPr/>
        </p:nvPicPr>
        <p:blipFill>
          <a:blip r:embed="rId3"/>
          <a:stretch>
            <a:fillRect/>
          </a:stretch>
        </p:blipFill>
        <p:spPr>
          <a:xfrm>
            <a:off x="301780" y="1771956"/>
            <a:ext cx="119371" cy="244321"/>
          </a:xfrm>
          <a:prstGeom prst="rect">
            <a:avLst/>
          </a:prstGeom>
        </p:spPr>
      </p:pic>
      <p:pic>
        <p:nvPicPr>
          <p:cNvPr id="7" name="Afbeelding 6">
            <a:extLst>
              <a:ext uri="{FF2B5EF4-FFF2-40B4-BE49-F238E27FC236}">
                <a16:creationId xmlns:a16="http://schemas.microsoft.com/office/drawing/2014/main" id="{4461A345-69AE-4DD8-9B35-25B2CD65DA0C}"/>
              </a:ext>
            </a:extLst>
          </p:cNvPr>
          <p:cNvPicPr>
            <a:picLocks noChangeAspect="1"/>
          </p:cNvPicPr>
          <p:nvPr/>
        </p:nvPicPr>
        <p:blipFill>
          <a:blip r:embed="rId3"/>
          <a:stretch>
            <a:fillRect/>
          </a:stretch>
        </p:blipFill>
        <p:spPr>
          <a:xfrm>
            <a:off x="301779" y="2959656"/>
            <a:ext cx="119371" cy="244321"/>
          </a:xfrm>
          <a:prstGeom prst="rect">
            <a:avLst/>
          </a:prstGeom>
        </p:spPr>
      </p:pic>
      <p:pic>
        <p:nvPicPr>
          <p:cNvPr id="5128" name="Picture 8">
            <a:extLst>
              <a:ext uri="{FF2B5EF4-FFF2-40B4-BE49-F238E27FC236}">
                <a16:creationId xmlns:a16="http://schemas.microsoft.com/office/drawing/2014/main" id="{A26A6F93-D05E-448D-BA63-DB79534F46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9116" y="3425196"/>
            <a:ext cx="1722085" cy="164734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612C55D2-AAB8-49AE-9260-B2B3272AA9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9069" y="980371"/>
            <a:ext cx="1821089" cy="1821089"/>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2" descr="Zwijndrecht Gaat Duurzaam">
            <a:extLst>
              <a:ext uri="{FF2B5EF4-FFF2-40B4-BE49-F238E27FC236}">
                <a16:creationId xmlns:a16="http://schemas.microsoft.com/office/drawing/2014/main" id="{938C188B-7FDF-1E8F-04F1-8EAD5259E5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1918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485396" y="1609427"/>
            <a:ext cx="7218952" cy="4191276"/>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Mechanische ventilatie: aandachtspunt:</a:t>
            </a:r>
          </a:p>
          <a:p>
            <a:pPr>
              <a:lnSpc>
                <a:spcPct val="150000"/>
              </a:lnSpc>
            </a:pPr>
            <a:endParaRPr lang="nl-NL" dirty="0">
              <a:solidFill>
                <a:srgbClr val="00365F"/>
              </a:solidFill>
              <a:latin typeface="Verdana" panose="020B0604030504040204" pitchFamily="34" charset="0"/>
              <a:ea typeface="Verdana" panose="020B0604030504040204" pitchFamily="34" charset="0"/>
            </a:endParaRPr>
          </a:p>
          <a:p>
            <a:pPr>
              <a:lnSpc>
                <a:spcPct val="150000"/>
              </a:lnSpc>
            </a:pPr>
            <a:r>
              <a:rPr lang="nl-NL" dirty="0">
                <a:solidFill>
                  <a:srgbClr val="00365F"/>
                </a:solidFill>
                <a:latin typeface="Verdana" panose="020B0604030504040204" pitchFamily="34" charset="0"/>
                <a:ea typeface="Verdana" panose="020B0604030504040204" pitchFamily="34" charset="0"/>
              </a:rPr>
              <a:t>Hoe goed valt deze te regelen?!</a:t>
            </a:r>
          </a:p>
          <a:p>
            <a:pPr>
              <a:lnSpc>
                <a:spcPct val="150000"/>
              </a:lnSpc>
            </a:pPr>
            <a:endParaRPr lang="nl-NL" dirty="0">
              <a:solidFill>
                <a:srgbClr val="00365F"/>
              </a:solidFill>
              <a:latin typeface="Verdana" panose="020B0604030504040204" pitchFamily="34" charset="0"/>
              <a:ea typeface="Verdana" panose="020B0604030504040204" pitchFamily="34" charset="0"/>
            </a:endParaRPr>
          </a:p>
          <a:p>
            <a:pPr>
              <a:lnSpc>
                <a:spcPct val="150000"/>
              </a:lnSpc>
            </a:pPr>
            <a:r>
              <a:rPr lang="nl-NL" dirty="0">
                <a:solidFill>
                  <a:srgbClr val="00365F"/>
                </a:solidFill>
                <a:latin typeface="Verdana" panose="020B0604030504040204" pitchFamily="34" charset="0"/>
                <a:ea typeface="Verdana" panose="020B0604030504040204" pitchFamily="34" charset="0"/>
              </a:rPr>
              <a:t>-&gt; alleen AAN/UIT + standen</a:t>
            </a:r>
          </a:p>
          <a:p>
            <a:pPr>
              <a:lnSpc>
                <a:spcPct val="150000"/>
              </a:lnSpc>
            </a:pPr>
            <a:r>
              <a:rPr lang="nl-NL" dirty="0">
                <a:solidFill>
                  <a:srgbClr val="00365F"/>
                </a:solidFill>
                <a:latin typeface="Verdana" panose="020B0604030504040204" pitchFamily="34" charset="0"/>
                <a:ea typeface="Verdana" panose="020B0604030504040204" pitchFamily="34" charset="0"/>
              </a:rPr>
              <a:t>-&gt; vocht gestuurd (kleedruimten + douches)?</a:t>
            </a:r>
          </a:p>
          <a:p>
            <a:pPr>
              <a:lnSpc>
                <a:spcPct val="150000"/>
              </a:lnSpc>
            </a:pPr>
            <a:r>
              <a:rPr lang="nl-NL" dirty="0">
                <a:solidFill>
                  <a:srgbClr val="00365F"/>
                </a:solidFill>
                <a:latin typeface="Verdana" panose="020B0604030504040204" pitchFamily="34" charset="0"/>
                <a:ea typeface="Verdana" panose="020B0604030504040204" pitchFamily="34" charset="0"/>
              </a:rPr>
              <a:t>-&gt; CO</a:t>
            </a:r>
            <a:r>
              <a:rPr lang="nl-NL" baseline="-25000" dirty="0">
                <a:solidFill>
                  <a:srgbClr val="00365F"/>
                </a:solidFill>
                <a:latin typeface="Verdana" panose="020B0604030504040204" pitchFamily="34" charset="0"/>
                <a:ea typeface="Verdana" panose="020B0604030504040204" pitchFamily="34" charset="0"/>
              </a:rPr>
              <a:t>2 </a:t>
            </a:r>
            <a:r>
              <a:rPr lang="nl-NL" dirty="0">
                <a:solidFill>
                  <a:srgbClr val="00365F"/>
                </a:solidFill>
                <a:latin typeface="Verdana" panose="020B0604030504040204" pitchFamily="34" charset="0"/>
                <a:ea typeface="Verdana" panose="020B0604030504040204" pitchFamily="34" charset="0"/>
              </a:rPr>
              <a:t> gestuurd (kantine + overige ruimten)?</a:t>
            </a:r>
          </a:p>
          <a:p>
            <a:pPr>
              <a:lnSpc>
                <a:spcPct val="150000"/>
              </a:lnSpc>
            </a:pPr>
            <a:endParaRPr lang="nl-NL" dirty="0">
              <a:solidFill>
                <a:srgbClr val="00365F"/>
              </a:solidFill>
              <a:latin typeface="Verdana" panose="020B0604030504040204" pitchFamily="34" charset="0"/>
              <a:ea typeface="Verdana" panose="020B0604030504040204" pitchFamily="34" charset="0"/>
            </a:endParaRPr>
          </a:p>
          <a:p>
            <a:pPr>
              <a:lnSpc>
                <a:spcPct val="150000"/>
              </a:lnSpc>
            </a:pPr>
            <a:endParaRPr lang="nl-NL" dirty="0">
              <a:solidFill>
                <a:srgbClr val="00365F"/>
              </a:solidFill>
              <a:latin typeface="Verdana" panose="020B0604030504040204" pitchFamily="34" charset="0"/>
              <a:ea typeface="Verdana" panose="020B0604030504040204" pitchFamily="34" charset="0"/>
            </a:endParaRPr>
          </a:p>
          <a:p>
            <a:pPr marL="342900" indent="-342900">
              <a:lnSpc>
                <a:spcPct val="150000"/>
              </a:lnSpc>
              <a:buAutoNum type="alphaLcPeriod"/>
            </a:pPr>
            <a:endParaRPr lang="nl-NL" dirty="0">
              <a:solidFill>
                <a:srgbClr val="00365F"/>
              </a:solidFill>
              <a:latin typeface="Verdana" panose="020B0604030504040204" pitchFamily="34" charset="0"/>
              <a:ea typeface="Verdana" panose="020B0604030504040204" pitchFamily="34" charset="0"/>
            </a:endParaRPr>
          </a:p>
        </p:txBody>
      </p:sp>
      <p:sp>
        <p:nvSpPr>
          <p:cNvPr id="11" name="Tekstvak 10"/>
          <p:cNvSpPr txBox="1"/>
          <p:nvPr/>
        </p:nvSpPr>
        <p:spPr>
          <a:xfrm>
            <a:off x="361465" y="977283"/>
            <a:ext cx="7218952"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2. ventilatie: 3 soorten </a:t>
            </a:r>
            <a:endParaRPr lang="nl-NL" dirty="0">
              <a:solidFill>
                <a:srgbClr val="002060"/>
              </a:solidFill>
              <a:latin typeface="Verdana" panose="020B0604030504040204" pitchFamily="34" charset="0"/>
              <a:ea typeface="Verdana" panose="020B0604030504040204" pitchFamily="34" charset="0"/>
            </a:endParaRPr>
          </a:p>
        </p:txBody>
      </p:sp>
      <p:pic>
        <p:nvPicPr>
          <p:cNvPr id="18" name="Afbeelding 17">
            <a:extLst>
              <a:ext uri="{FF2B5EF4-FFF2-40B4-BE49-F238E27FC236}">
                <a16:creationId xmlns:a16="http://schemas.microsoft.com/office/drawing/2014/main" id="{226F7A13-009A-4F1E-BB94-89578C8465C7}"/>
              </a:ext>
            </a:extLst>
          </p:cNvPr>
          <p:cNvPicPr>
            <a:picLocks noChangeAspect="1"/>
          </p:cNvPicPr>
          <p:nvPr/>
        </p:nvPicPr>
        <p:blipFill>
          <a:blip r:embed="rId3"/>
          <a:stretch>
            <a:fillRect/>
          </a:stretch>
        </p:blipFill>
        <p:spPr>
          <a:xfrm>
            <a:off x="301779" y="1691878"/>
            <a:ext cx="183617" cy="375816"/>
          </a:xfrm>
          <a:prstGeom prst="rect">
            <a:avLst/>
          </a:prstGeom>
        </p:spPr>
      </p:pic>
      <p:pic>
        <p:nvPicPr>
          <p:cNvPr id="4" name="Afbeelding 3">
            <a:extLst>
              <a:ext uri="{FF2B5EF4-FFF2-40B4-BE49-F238E27FC236}">
                <a16:creationId xmlns:a16="http://schemas.microsoft.com/office/drawing/2014/main" id="{A6E2CADB-52A6-4DDA-BBB7-3AF152AB4368}"/>
              </a:ext>
            </a:extLst>
          </p:cNvPr>
          <p:cNvPicPr>
            <a:picLocks noChangeAspect="1"/>
          </p:cNvPicPr>
          <p:nvPr/>
        </p:nvPicPr>
        <p:blipFill>
          <a:blip r:embed="rId4"/>
          <a:stretch>
            <a:fillRect/>
          </a:stretch>
        </p:blipFill>
        <p:spPr>
          <a:xfrm>
            <a:off x="6151047" y="3386247"/>
            <a:ext cx="1429370" cy="1553304"/>
          </a:xfrm>
          <a:prstGeom prst="rect">
            <a:avLst/>
          </a:prstGeom>
        </p:spPr>
      </p:pic>
      <p:pic>
        <p:nvPicPr>
          <p:cNvPr id="2052" name="Picture 4" descr="2 Standenschakelaar SAG 0 - 2 bij Ventilatieland.nl">
            <a:extLst>
              <a:ext uri="{FF2B5EF4-FFF2-40B4-BE49-F238E27FC236}">
                <a16:creationId xmlns:a16="http://schemas.microsoft.com/office/drawing/2014/main" id="{3E9A2719-73CB-48AC-B898-22AAAADC3B2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1419622"/>
            <a:ext cx="1750574" cy="1717038"/>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2" descr="Zwijndrecht Gaat Duurzaam">
            <a:extLst>
              <a:ext uri="{FF2B5EF4-FFF2-40B4-BE49-F238E27FC236}">
                <a16:creationId xmlns:a16="http://schemas.microsoft.com/office/drawing/2014/main" id="{51C7BEAD-CD93-48C8-A958-E09A117BAA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7276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p:cNvSpPr txBox="1"/>
          <p:nvPr/>
        </p:nvSpPr>
        <p:spPr>
          <a:xfrm>
            <a:off x="361465" y="699542"/>
            <a:ext cx="3634471"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2. Mechanische ventilatie</a:t>
            </a:r>
            <a:endParaRPr lang="nl-NL" dirty="0">
              <a:solidFill>
                <a:srgbClr val="002060"/>
              </a:solidFill>
              <a:latin typeface="Verdana" panose="020B0604030504040204" pitchFamily="34" charset="0"/>
              <a:ea typeface="Verdana" panose="020B0604030504040204" pitchFamily="34" charset="0"/>
            </a:endParaRPr>
          </a:p>
        </p:txBody>
      </p:sp>
      <p:pic>
        <p:nvPicPr>
          <p:cNvPr id="6" name="Afbeelding 5" descr="Afbeelding met rooster&#10;&#10;Automatisch gegenereerde beschrijving">
            <a:extLst>
              <a:ext uri="{FF2B5EF4-FFF2-40B4-BE49-F238E27FC236}">
                <a16:creationId xmlns:a16="http://schemas.microsoft.com/office/drawing/2014/main" id="{0DE467A9-427C-4511-AE48-6F2DD95BB4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2283718"/>
            <a:ext cx="3240360" cy="2430270"/>
          </a:xfrm>
          <a:prstGeom prst="rect">
            <a:avLst/>
          </a:prstGeom>
        </p:spPr>
      </p:pic>
      <p:pic>
        <p:nvPicPr>
          <p:cNvPr id="2" name="Afbeelding 1">
            <a:extLst>
              <a:ext uri="{FF2B5EF4-FFF2-40B4-BE49-F238E27FC236}">
                <a16:creationId xmlns:a16="http://schemas.microsoft.com/office/drawing/2014/main" id="{F40F4E18-9D03-E1DE-4D24-4D344EA745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251375" y="1566737"/>
            <a:ext cx="2629894" cy="1972420"/>
          </a:xfrm>
          <a:prstGeom prst="rect">
            <a:avLst/>
          </a:prstGeom>
        </p:spPr>
      </p:pic>
      <p:pic>
        <p:nvPicPr>
          <p:cNvPr id="3" name="Afbeelding 2" descr="Zwijndrecht Gaat Duurzaam">
            <a:extLst>
              <a:ext uri="{FF2B5EF4-FFF2-40B4-BE49-F238E27FC236}">
                <a16:creationId xmlns:a16="http://schemas.microsoft.com/office/drawing/2014/main" id="{A8803CD6-F5BC-94F2-058E-60C1D87E40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4983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592614" y="1584739"/>
            <a:ext cx="8280920"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deurdrangers </a:t>
            </a:r>
          </a:p>
        </p:txBody>
      </p:sp>
      <p:pic>
        <p:nvPicPr>
          <p:cNvPr id="4" name="Afbeelding 3">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323528" y="1671754"/>
            <a:ext cx="158268" cy="323932"/>
          </a:xfrm>
          <a:prstGeom prst="rect">
            <a:avLst/>
          </a:prstGeom>
        </p:spPr>
      </p:pic>
      <p:pic>
        <p:nvPicPr>
          <p:cNvPr id="6" name="Afbeelding 5">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323528" y="2067694"/>
            <a:ext cx="158268" cy="328542"/>
          </a:xfrm>
          <a:prstGeom prst="rect">
            <a:avLst/>
          </a:prstGeom>
        </p:spPr>
      </p:pic>
      <p:sp>
        <p:nvSpPr>
          <p:cNvPr id="11" name="Tekstvak 10"/>
          <p:cNvSpPr txBox="1"/>
          <p:nvPr/>
        </p:nvSpPr>
        <p:spPr>
          <a:xfrm>
            <a:off x="479402" y="843558"/>
            <a:ext cx="3139989"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1. Snelle besparingen</a:t>
            </a:r>
            <a:endParaRPr lang="nl-NL" dirty="0">
              <a:solidFill>
                <a:srgbClr val="002060"/>
              </a:solidFill>
              <a:latin typeface="Verdana" panose="020B0604030504040204" pitchFamily="34" charset="0"/>
              <a:ea typeface="Verdana" panose="020B0604030504040204" pitchFamily="34" charset="0"/>
            </a:endParaRPr>
          </a:p>
        </p:txBody>
      </p:sp>
      <p:sp>
        <p:nvSpPr>
          <p:cNvPr id="2" name="Tekstvak 1">
            <a:extLst>
              <a:ext uri="{FF2B5EF4-FFF2-40B4-BE49-F238E27FC236}">
                <a16:creationId xmlns:a16="http://schemas.microsoft.com/office/drawing/2014/main" id="{EC05C781-AEF1-1B0D-34D1-F45001AC5630}"/>
              </a:ext>
            </a:extLst>
          </p:cNvPr>
          <p:cNvSpPr txBox="1"/>
          <p:nvPr/>
        </p:nvSpPr>
        <p:spPr>
          <a:xfrm>
            <a:off x="588881" y="1975944"/>
            <a:ext cx="7367069"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bewegingssensoren</a:t>
            </a:r>
          </a:p>
        </p:txBody>
      </p:sp>
      <p:pic>
        <p:nvPicPr>
          <p:cNvPr id="3" name="Afbeelding 2">
            <a:extLst>
              <a:ext uri="{FF2B5EF4-FFF2-40B4-BE49-F238E27FC236}">
                <a16:creationId xmlns:a16="http://schemas.microsoft.com/office/drawing/2014/main" id="{2C30E210-6B41-0568-C81B-D5B4460FD4BE}"/>
              </a:ext>
            </a:extLst>
          </p:cNvPr>
          <p:cNvPicPr>
            <a:picLocks noChangeAspect="1"/>
          </p:cNvPicPr>
          <p:nvPr/>
        </p:nvPicPr>
        <p:blipFill>
          <a:blip r:embed="rId3"/>
          <a:stretch>
            <a:fillRect/>
          </a:stretch>
        </p:blipFill>
        <p:spPr>
          <a:xfrm>
            <a:off x="323528" y="2524680"/>
            <a:ext cx="160521" cy="328542"/>
          </a:xfrm>
          <a:prstGeom prst="rect">
            <a:avLst/>
          </a:prstGeom>
        </p:spPr>
      </p:pic>
      <p:sp>
        <p:nvSpPr>
          <p:cNvPr id="7" name="Tekstvak 6">
            <a:extLst>
              <a:ext uri="{FF2B5EF4-FFF2-40B4-BE49-F238E27FC236}">
                <a16:creationId xmlns:a16="http://schemas.microsoft.com/office/drawing/2014/main" id="{F9AC374C-AE75-B123-44CD-D81A9155B279}"/>
              </a:ext>
            </a:extLst>
          </p:cNvPr>
          <p:cNvSpPr txBox="1"/>
          <p:nvPr/>
        </p:nvSpPr>
        <p:spPr>
          <a:xfrm>
            <a:off x="575557" y="2407992"/>
            <a:ext cx="2340260"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radiatorfolie</a:t>
            </a:r>
          </a:p>
        </p:txBody>
      </p:sp>
      <p:sp>
        <p:nvSpPr>
          <p:cNvPr id="8" name="Tekstvak 7">
            <a:extLst>
              <a:ext uri="{FF2B5EF4-FFF2-40B4-BE49-F238E27FC236}">
                <a16:creationId xmlns:a16="http://schemas.microsoft.com/office/drawing/2014/main" id="{D92AE798-2814-78F1-A83F-8CE865C94E3B}"/>
              </a:ext>
            </a:extLst>
          </p:cNvPr>
          <p:cNvSpPr txBox="1"/>
          <p:nvPr/>
        </p:nvSpPr>
        <p:spPr>
          <a:xfrm>
            <a:off x="575555" y="2859782"/>
            <a:ext cx="3204357"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leidingisolatie </a:t>
            </a:r>
            <a:r>
              <a:rPr lang="nl-NL" dirty="0" err="1">
                <a:solidFill>
                  <a:srgbClr val="00365F"/>
                </a:solidFill>
                <a:latin typeface="Verdana" panose="020B0604030504040204" pitchFamily="34" charset="0"/>
                <a:ea typeface="Verdana" panose="020B0604030504040204" pitchFamily="34" charset="0"/>
              </a:rPr>
              <a:t>foam</a:t>
            </a:r>
            <a:endParaRPr lang="nl-NL" dirty="0">
              <a:solidFill>
                <a:srgbClr val="00365F"/>
              </a:solidFill>
              <a:latin typeface="Verdana" panose="020B0604030504040204" pitchFamily="34" charset="0"/>
              <a:ea typeface="Verdana" panose="020B0604030504040204" pitchFamily="34" charset="0"/>
            </a:endParaRPr>
          </a:p>
        </p:txBody>
      </p:sp>
      <p:pic>
        <p:nvPicPr>
          <p:cNvPr id="9" name="Afbeelding 8">
            <a:extLst>
              <a:ext uri="{FF2B5EF4-FFF2-40B4-BE49-F238E27FC236}">
                <a16:creationId xmlns:a16="http://schemas.microsoft.com/office/drawing/2014/main" id="{40B00584-6B15-E5D4-27DD-CFA0F16C339D}"/>
              </a:ext>
            </a:extLst>
          </p:cNvPr>
          <p:cNvPicPr>
            <a:picLocks noChangeAspect="1"/>
          </p:cNvPicPr>
          <p:nvPr/>
        </p:nvPicPr>
        <p:blipFill>
          <a:blip r:embed="rId3"/>
          <a:stretch>
            <a:fillRect/>
          </a:stretch>
        </p:blipFill>
        <p:spPr>
          <a:xfrm>
            <a:off x="318881" y="2963288"/>
            <a:ext cx="160521" cy="328542"/>
          </a:xfrm>
          <a:prstGeom prst="rect">
            <a:avLst/>
          </a:prstGeom>
        </p:spPr>
      </p:pic>
      <p:pic>
        <p:nvPicPr>
          <p:cNvPr id="10" name="Afbeelding 9">
            <a:extLst>
              <a:ext uri="{FF2B5EF4-FFF2-40B4-BE49-F238E27FC236}">
                <a16:creationId xmlns:a16="http://schemas.microsoft.com/office/drawing/2014/main" id="{148880A0-AE2B-85D2-5533-92D94BD32BFB}"/>
              </a:ext>
            </a:extLst>
          </p:cNvPr>
          <p:cNvPicPr>
            <a:picLocks noChangeAspect="1"/>
          </p:cNvPicPr>
          <p:nvPr/>
        </p:nvPicPr>
        <p:blipFill>
          <a:blip r:embed="rId3"/>
          <a:stretch>
            <a:fillRect/>
          </a:stretch>
        </p:blipFill>
        <p:spPr>
          <a:xfrm>
            <a:off x="324810" y="3395336"/>
            <a:ext cx="160521" cy="328542"/>
          </a:xfrm>
          <a:prstGeom prst="rect">
            <a:avLst/>
          </a:prstGeom>
        </p:spPr>
      </p:pic>
      <p:sp>
        <p:nvSpPr>
          <p:cNvPr id="12" name="Tekstvak 11">
            <a:extLst>
              <a:ext uri="{FF2B5EF4-FFF2-40B4-BE49-F238E27FC236}">
                <a16:creationId xmlns:a16="http://schemas.microsoft.com/office/drawing/2014/main" id="{64472B34-B065-B34E-4452-EC42BE1EE5DA}"/>
              </a:ext>
            </a:extLst>
          </p:cNvPr>
          <p:cNvSpPr txBox="1"/>
          <p:nvPr/>
        </p:nvSpPr>
        <p:spPr>
          <a:xfrm>
            <a:off x="608799" y="3291830"/>
            <a:ext cx="5475369" cy="867289"/>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Tijdschakelaars / schemerschakelaars op (veld)verlichting</a:t>
            </a:r>
          </a:p>
        </p:txBody>
      </p:sp>
      <p:pic>
        <p:nvPicPr>
          <p:cNvPr id="14" name="Afbeelding 13">
            <a:extLst>
              <a:ext uri="{FF2B5EF4-FFF2-40B4-BE49-F238E27FC236}">
                <a16:creationId xmlns:a16="http://schemas.microsoft.com/office/drawing/2014/main" id="{C774855E-9D2B-F4CD-C2BC-FE1B1658266E}"/>
              </a:ext>
            </a:extLst>
          </p:cNvPr>
          <p:cNvPicPr>
            <a:picLocks noChangeAspect="1"/>
          </p:cNvPicPr>
          <p:nvPr/>
        </p:nvPicPr>
        <p:blipFill>
          <a:blip r:embed="rId4"/>
          <a:stretch>
            <a:fillRect/>
          </a:stretch>
        </p:blipFill>
        <p:spPr>
          <a:xfrm>
            <a:off x="6948264" y="2522481"/>
            <a:ext cx="2200267" cy="2649005"/>
          </a:xfrm>
          <a:prstGeom prst="rect">
            <a:avLst/>
          </a:prstGeom>
        </p:spPr>
      </p:pic>
      <p:pic>
        <p:nvPicPr>
          <p:cNvPr id="13" name="Afbeelding 2" descr="Zwijndrecht Gaat Duurzaam">
            <a:extLst>
              <a:ext uri="{FF2B5EF4-FFF2-40B4-BE49-F238E27FC236}">
                <a16:creationId xmlns:a16="http://schemas.microsoft.com/office/drawing/2014/main" id="{B4244926-C49B-3B3F-9A21-8B861FFBA6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056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p:bldP spid="8"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592614" y="1584739"/>
            <a:ext cx="8280920"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Slimme radiatorknoppen</a:t>
            </a:r>
          </a:p>
        </p:txBody>
      </p:sp>
      <p:pic>
        <p:nvPicPr>
          <p:cNvPr id="4" name="Afbeelding 3">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323528" y="1671754"/>
            <a:ext cx="158268" cy="323932"/>
          </a:xfrm>
          <a:prstGeom prst="rect">
            <a:avLst/>
          </a:prstGeom>
        </p:spPr>
      </p:pic>
      <p:sp>
        <p:nvSpPr>
          <p:cNvPr id="11" name="Tekstvak 10"/>
          <p:cNvSpPr txBox="1"/>
          <p:nvPr/>
        </p:nvSpPr>
        <p:spPr>
          <a:xfrm>
            <a:off x="479402" y="843558"/>
            <a:ext cx="3070234"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1. Snelle besparingen</a:t>
            </a:r>
            <a:endParaRPr lang="nl-NL" dirty="0">
              <a:solidFill>
                <a:srgbClr val="002060"/>
              </a:solidFill>
              <a:latin typeface="Verdana" panose="020B0604030504040204" pitchFamily="34" charset="0"/>
              <a:ea typeface="Verdana" panose="020B0604030504040204" pitchFamily="34" charset="0"/>
            </a:endParaRPr>
          </a:p>
        </p:txBody>
      </p:sp>
      <p:pic>
        <p:nvPicPr>
          <p:cNvPr id="15" name="Afbeelding 14">
            <a:extLst>
              <a:ext uri="{FF2B5EF4-FFF2-40B4-BE49-F238E27FC236}">
                <a16:creationId xmlns:a16="http://schemas.microsoft.com/office/drawing/2014/main" id="{6771B615-9A95-97EF-A83A-5EE74C32788A}"/>
              </a:ext>
            </a:extLst>
          </p:cNvPr>
          <p:cNvPicPr>
            <a:picLocks noChangeAspect="1"/>
          </p:cNvPicPr>
          <p:nvPr/>
        </p:nvPicPr>
        <p:blipFill>
          <a:blip r:embed="rId4"/>
          <a:stretch>
            <a:fillRect/>
          </a:stretch>
        </p:blipFill>
        <p:spPr>
          <a:xfrm>
            <a:off x="5157825" y="3579862"/>
            <a:ext cx="3986175" cy="1563638"/>
          </a:xfrm>
          <a:prstGeom prst="rect">
            <a:avLst/>
          </a:prstGeom>
        </p:spPr>
      </p:pic>
      <p:pic>
        <p:nvPicPr>
          <p:cNvPr id="2" name="Afbeelding 2" descr="Zwijndrecht Gaat Duurzaam">
            <a:extLst>
              <a:ext uri="{FF2B5EF4-FFF2-40B4-BE49-F238E27FC236}">
                <a16:creationId xmlns:a16="http://schemas.microsoft.com/office/drawing/2014/main" id="{AC7A6734-6881-1967-2412-84B517C36F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50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DEB2058-3B20-3795-8F96-69C45B11BF2F}"/>
              </a:ext>
            </a:extLst>
          </p:cNvPr>
          <p:cNvSpPr/>
          <p:nvPr/>
        </p:nvSpPr>
        <p:spPr>
          <a:xfrm>
            <a:off x="7524328" y="3507854"/>
            <a:ext cx="1619672" cy="1635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323528" y="1671754"/>
            <a:ext cx="158268" cy="323932"/>
          </a:xfrm>
          <a:prstGeom prst="rect">
            <a:avLst/>
          </a:prstGeom>
        </p:spPr>
      </p:pic>
      <p:sp>
        <p:nvSpPr>
          <p:cNvPr id="11" name="Tekstvak 10"/>
          <p:cNvSpPr txBox="1"/>
          <p:nvPr/>
        </p:nvSpPr>
        <p:spPr>
          <a:xfrm>
            <a:off x="479402" y="843558"/>
            <a:ext cx="8136904"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1. Snelle besparingen</a:t>
            </a:r>
            <a:endParaRPr lang="nl-NL" dirty="0">
              <a:solidFill>
                <a:srgbClr val="002060"/>
              </a:solidFill>
              <a:latin typeface="Verdana" panose="020B0604030504040204" pitchFamily="34" charset="0"/>
              <a:ea typeface="Verdana" panose="020B0604030504040204" pitchFamily="34" charset="0"/>
            </a:endParaRPr>
          </a:p>
        </p:txBody>
      </p:sp>
      <p:sp>
        <p:nvSpPr>
          <p:cNvPr id="8" name="Tekstvak 7">
            <a:extLst>
              <a:ext uri="{FF2B5EF4-FFF2-40B4-BE49-F238E27FC236}">
                <a16:creationId xmlns:a16="http://schemas.microsoft.com/office/drawing/2014/main" id="{D92AE798-2814-78F1-A83F-8CE865C94E3B}"/>
              </a:ext>
            </a:extLst>
          </p:cNvPr>
          <p:cNvSpPr txBox="1"/>
          <p:nvPr/>
        </p:nvSpPr>
        <p:spPr>
          <a:xfrm>
            <a:off x="608799" y="1563977"/>
            <a:ext cx="8211673"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Benodigde koelcapaciteit</a:t>
            </a:r>
          </a:p>
        </p:txBody>
      </p:sp>
      <p:pic>
        <p:nvPicPr>
          <p:cNvPr id="6" name="Afbeelding 5">
            <a:extLst>
              <a:ext uri="{FF2B5EF4-FFF2-40B4-BE49-F238E27FC236}">
                <a16:creationId xmlns:a16="http://schemas.microsoft.com/office/drawing/2014/main" id="{20C7BE99-9172-2A19-7DC4-7BB3CB73C097}"/>
              </a:ext>
            </a:extLst>
          </p:cNvPr>
          <p:cNvPicPr>
            <a:picLocks noChangeAspect="1"/>
          </p:cNvPicPr>
          <p:nvPr/>
        </p:nvPicPr>
        <p:blipFill>
          <a:blip r:embed="rId4"/>
          <a:stretch>
            <a:fillRect/>
          </a:stretch>
        </p:blipFill>
        <p:spPr>
          <a:xfrm>
            <a:off x="5866546" y="1572611"/>
            <a:ext cx="3105173" cy="1647837"/>
          </a:xfrm>
          <a:prstGeom prst="rect">
            <a:avLst/>
          </a:prstGeom>
        </p:spPr>
      </p:pic>
      <p:pic>
        <p:nvPicPr>
          <p:cNvPr id="4098" name="Picture 2" descr="Coca Cola koelkast | Hoog koelvermogen &amp; 382L | Horeca J&amp;P">
            <a:extLst>
              <a:ext uri="{FF2B5EF4-FFF2-40B4-BE49-F238E27FC236}">
                <a16:creationId xmlns:a16="http://schemas.microsoft.com/office/drawing/2014/main" id="{D1241FBA-CA03-6A3F-A503-169099DF61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7603" y="1338925"/>
            <a:ext cx="1830189" cy="37530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Oude koelkast of frigo kapot en nieuwe koelkast kopen? Recyclage is cool |  Recupel - Waarom recyclage? Afval sorteren is schatten recupereren |  Recupel - Recupel">
            <a:extLst>
              <a:ext uri="{FF2B5EF4-FFF2-40B4-BE49-F238E27FC236}">
                <a16:creationId xmlns:a16="http://schemas.microsoft.com/office/drawing/2014/main" id="{C92E5E1B-C015-F882-B54C-7B223A8D3E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800" y="2571750"/>
            <a:ext cx="3618803" cy="2013829"/>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2" descr="Zwijndrecht Gaat Duurzaam">
            <a:extLst>
              <a:ext uri="{FF2B5EF4-FFF2-40B4-BE49-F238E27FC236}">
                <a16:creationId xmlns:a16="http://schemas.microsoft.com/office/drawing/2014/main" id="{4BEFE8A7-6BBF-6E75-927B-6FFB415921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781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323528" y="1883168"/>
            <a:ext cx="158268" cy="328542"/>
          </a:xfrm>
          <a:prstGeom prst="rect">
            <a:avLst/>
          </a:prstGeom>
        </p:spPr>
      </p:pic>
      <p:sp>
        <p:nvSpPr>
          <p:cNvPr id="11" name="Tekstvak 10"/>
          <p:cNvSpPr txBox="1"/>
          <p:nvPr/>
        </p:nvSpPr>
        <p:spPr>
          <a:xfrm>
            <a:off x="479402" y="843558"/>
            <a:ext cx="3876574"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1. Snelle besparingen</a:t>
            </a:r>
            <a:endParaRPr lang="nl-NL" dirty="0">
              <a:solidFill>
                <a:srgbClr val="002060"/>
              </a:solidFill>
              <a:latin typeface="Verdana" panose="020B0604030504040204" pitchFamily="34" charset="0"/>
              <a:ea typeface="Verdana" panose="020B0604030504040204" pitchFamily="34" charset="0"/>
            </a:endParaRPr>
          </a:p>
        </p:txBody>
      </p:sp>
      <p:sp>
        <p:nvSpPr>
          <p:cNvPr id="2" name="Tekstvak 1">
            <a:extLst>
              <a:ext uri="{FF2B5EF4-FFF2-40B4-BE49-F238E27FC236}">
                <a16:creationId xmlns:a16="http://schemas.microsoft.com/office/drawing/2014/main" id="{EC05C781-AEF1-1B0D-34D1-F45001AC5630}"/>
              </a:ext>
            </a:extLst>
          </p:cNvPr>
          <p:cNvSpPr txBox="1"/>
          <p:nvPr/>
        </p:nvSpPr>
        <p:spPr>
          <a:xfrm>
            <a:off x="588881" y="1779662"/>
            <a:ext cx="7367069"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Lees je slimme meter uit!</a:t>
            </a:r>
          </a:p>
        </p:txBody>
      </p:sp>
      <p:pic>
        <p:nvPicPr>
          <p:cNvPr id="3" name="Afbeelding 2">
            <a:extLst>
              <a:ext uri="{FF2B5EF4-FFF2-40B4-BE49-F238E27FC236}">
                <a16:creationId xmlns:a16="http://schemas.microsoft.com/office/drawing/2014/main" id="{2C30E210-6B41-0568-C81B-D5B4460FD4BE}"/>
              </a:ext>
            </a:extLst>
          </p:cNvPr>
          <p:cNvPicPr>
            <a:picLocks noChangeAspect="1"/>
          </p:cNvPicPr>
          <p:nvPr/>
        </p:nvPicPr>
        <p:blipFill>
          <a:blip r:embed="rId3"/>
          <a:stretch>
            <a:fillRect/>
          </a:stretch>
        </p:blipFill>
        <p:spPr>
          <a:xfrm>
            <a:off x="323528" y="2315216"/>
            <a:ext cx="160521" cy="328542"/>
          </a:xfrm>
          <a:prstGeom prst="rect">
            <a:avLst/>
          </a:prstGeom>
        </p:spPr>
      </p:pic>
      <p:sp>
        <p:nvSpPr>
          <p:cNvPr id="7" name="Tekstvak 6">
            <a:extLst>
              <a:ext uri="{FF2B5EF4-FFF2-40B4-BE49-F238E27FC236}">
                <a16:creationId xmlns:a16="http://schemas.microsoft.com/office/drawing/2014/main" id="{F9AC374C-AE75-B123-44CD-D81A9155B279}"/>
              </a:ext>
            </a:extLst>
          </p:cNvPr>
          <p:cNvSpPr txBox="1"/>
          <p:nvPr/>
        </p:nvSpPr>
        <p:spPr>
          <a:xfrm>
            <a:off x="575556" y="2211710"/>
            <a:ext cx="6156683"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Schaf een monitoringssysteem aan: GRIP</a:t>
            </a:r>
          </a:p>
        </p:txBody>
      </p:sp>
      <p:pic>
        <p:nvPicPr>
          <p:cNvPr id="5122" name="Picture 2" descr="Slimme meters zijn verre van feilloos, maar hoe ontdek je een kapotte meter?">
            <a:extLst>
              <a:ext uri="{FF2B5EF4-FFF2-40B4-BE49-F238E27FC236}">
                <a16:creationId xmlns:a16="http://schemas.microsoft.com/office/drawing/2014/main" id="{917E04A9-24BC-C74E-207C-9D0EAB93FD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109" y="3106972"/>
            <a:ext cx="3440891" cy="2042888"/>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87ACE075-CED9-20B2-9443-38F38027BF4D}"/>
              </a:ext>
            </a:extLst>
          </p:cNvPr>
          <p:cNvPicPr>
            <a:picLocks noChangeAspect="1"/>
          </p:cNvPicPr>
          <p:nvPr/>
        </p:nvPicPr>
        <p:blipFill>
          <a:blip r:embed="rId3"/>
          <a:stretch>
            <a:fillRect/>
          </a:stretch>
        </p:blipFill>
        <p:spPr>
          <a:xfrm>
            <a:off x="323528" y="1451120"/>
            <a:ext cx="160521" cy="328542"/>
          </a:xfrm>
          <a:prstGeom prst="rect">
            <a:avLst/>
          </a:prstGeom>
        </p:spPr>
      </p:pic>
      <p:sp>
        <p:nvSpPr>
          <p:cNvPr id="12" name="Tekstvak 11">
            <a:extLst>
              <a:ext uri="{FF2B5EF4-FFF2-40B4-BE49-F238E27FC236}">
                <a16:creationId xmlns:a16="http://schemas.microsoft.com/office/drawing/2014/main" id="{0CA1F9E9-E467-7945-9A40-A907B6A8F476}"/>
              </a:ext>
            </a:extLst>
          </p:cNvPr>
          <p:cNvSpPr txBox="1"/>
          <p:nvPr/>
        </p:nvSpPr>
        <p:spPr>
          <a:xfrm>
            <a:off x="575556" y="1341450"/>
            <a:ext cx="6804756"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Maak iemand verantwoordelijk voor energiezaken</a:t>
            </a:r>
          </a:p>
        </p:txBody>
      </p:sp>
      <p:pic>
        <p:nvPicPr>
          <p:cNvPr id="4" name="Afbeelding 2" descr="Zwijndrecht Gaat Duurzaam">
            <a:extLst>
              <a:ext uri="{FF2B5EF4-FFF2-40B4-BE49-F238E27FC236}">
                <a16:creationId xmlns:a16="http://schemas.microsoft.com/office/drawing/2014/main" id="{EBA34676-C6E2-D15D-4698-D424E3C2FC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71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DEB2058-3B20-3795-8F96-69C45B11BF2F}"/>
              </a:ext>
            </a:extLst>
          </p:cNvPr>
          <p:cNvSpPr/>
          <p:nvPr/>
        </p:nvSpPr>
        <p:spPr>
          <a:xfrm>
            <a:off x="7524328" y="3507854"/>
            <a:ext cx="1619672" cy="1635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158770F4-622A-C00E-9CFF-D3CB28BDC85E}"/>
              </a:ext>
            </a:extLst>
          </p:cNvPr>
          <p:cNvSpPr txBox="1"/>
          <p:nvPr/>
        </p:nvSpPr>
        <p:spPr>
          <a:xfrm>
            <a:off x="3563888" y="1851670"/>
            <a:ext cx="3168352" cy="811312"/>
          </a:xfrm>
          <a:prstGeom prst="rect">
            <a:avLst/>
          </a:prstGeom>
          <a:noFill/>
        </p:spPr>
        <p:txBody>
          <a:bodyPr wrap="square" rtlCol="0">
            <a:spAutoFit/>
          </a:bodyPr>
          <a:lstStyle/>
          <a:p>
            <a:pPr>
              <a:lnSpc>
                <a:spcPct val="150000"/>
              </a:lnSpc>
            </a:pPr>
            <a:r>
              <a:rPr lang="nl-NL" sz="3600" b="1" dirty="0">
                <a:solidFill>
                  <a:schemeClr val="accent6"/>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GRIP!</a:t>
            </a:r>
            <a:endParaRPr lang="nl-NL" sz="3600" b="1" dirty="0">
              <a:solidFill>
                <a:schemeClr val="accent6"/>
              </a:solidFill>
              <a:latin typeface="Verdana" panose="020B0604030504040204" pitchFamily="34" charset="0"/>
              <a:ea typeface="Verdana" panose="020B0604030504040204" pitchFamily="34" charset="0"/>
            </a:endParaRPr>
          </a:p>
        </p:txBody>
      </p:sp>
      <p:pic>
        <p:nvPicPr>
          <p:cNvPr id="4" name="Afbeelding 2" descr="Zwijndrecht Gaat Duurzaam">
            <a:extLst>
              <a:ext uri="{FF2B5EF4-FFF2-40B4-BE49-F238E27FC236}">
                <a16:creationId xmlns:a16="http://schemas.microsoft.com/office/drawing/2014/main" id="{4A0A16B7-C0A7-039F-8AAE-43F306C77B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3979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ekeningen | molenbaan12a">
            <a:extLst>
              <a:ext uri="{FF2B5EF4-FFF2-40B4-BE49-F238E27FC236}">
                <a16:creationId xmlns:a16="http://schemas.microsoft.com/office/drawing/2014/main" id="{31992E38-40CE-4D28-9A55-6FFD566CC1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9102" y="540846"/>
            <a:ext cx="2126874" cy="1469939"/>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111049" y="4354114"/>
            <a:ext cx="7967784" cy="646331"/>
          </a:xfrm>
          <a:prstGeom prst="rect">
            <a:avLst/>
          </a:prstGeom>
          <a:noFill/>
        </p:spPr>
        <p:txBody>
          <a:bodyPr wrap="square" rtlCol="0">
            <a:spAutoFit/>
          </a:bodyPr>
          <a:lstStyle/>
          <a:p>
            <a:pPr algn="ctr"/>
            <a:r>
              <a:rPr lang="nl-NL" b="1" dirty="0">
                <a:solidFill>
                  <a:srgbClr val="002060"/>
                </a:solidFill>
                <a:latin typeface="Verdana" panose="020B0604030504040204" pitchFamily="34" charset="0"/>
                <a:ea typeface="Verdana" panose="020B0604030504040204" pitchFamily="34" charset="0"/>
              </a:rPr>
              <a:t>Gebruiksuren van een sportaccommodatie zijn veel lager dan thuis of op kantoor!</a:t>
            </a:r>
          </a:p>
        </p:txBody>
      </p:sp>
      <p:sp>
        <p:nvSpPr>
          <p:cNvPr id="8" name="Tekstvak 7">
            <a:extLst>
              <a:ext uri="{FF2B5EF4-FFF2-40B4-BE49-F238E27FC236}">
                <a16:creationId xmlns:a16="http://schemas.microsoft.com/office/drawing/2014/main" id="{00CE2DF4-B6E7-4359-93B8-6F2285177BE4}"/>
              </a:ext>
            </a:extLst>
          </p:cNvPr>
          <p:cNvSpPr txBox="1"/>
          <p:nvPr/>
        </p:nvSpPr>
        <p:spPr>
          <a:xfrm>
            <a:off x="6352879" y="1091128"/>
            <a:ext cx="2195736" cy="246221"/>
          </a:xfrm>
          <a:prstGeom prst="rect">
            <a:avLst/>
          </a:prstGeom>
          <a:noFill/>
        </p:spPr>
        <p:txBody>
          <a:bodyPr wrap="square" rtlCol="0">
            <a:spAutoFit/>
          </a:bodyPr>
          <a:lstStyle/>
          <a:p>
            <a:r>
              <a:rPr lang="nl-NL" sz="1000" b="1" dirty="0">
                <a:solidFill>
                  <a:schemeClr val="bg1"/>
                </a:solidFill>
              </a:rPr>
              <a:t>AV Impala - Drachten</a:t>
            </a:r>
          </a:p>
        </p:txBody>
      </p:sp>
      <p:pic>
        <p:nvPicPr>
          <p:cNvPr id="3" name="Afbeelding 2">
            <a:extLst>
              <a:ext uri="{FF2B5EF4-FFF2-40B4-BE49-F238E27FC236}">
                <a16:creationId xmlns:a16="http://schemas.microsoft.com/office/drawing/2014/main" id="{A7D729DD-5C6D-47F2-B7EA-AE1A70BAD397}"/>
              </a:ext>
            </a:extLst>
          </p:cNvPr>
          <p:cNvPicPr>
            <a:picLocks noChangeAspect="1"/>
          </p:cNvPicPr>
          <p:nvPr/>
        </p:nvPicPr>
        <p:blipFill>
          <a:blip r:embed="rId3"/>
          <a:stretch>
            <a:fillRect/>
          </a:stretch>
        </p:blipFill>
        <p:spPr>
          <a:xfrm>
            <a:off x="94100" y="1514860"/>
            <a:ext cx="3747058" cy="1800200"/>
          </a:xfrm>
          <a:prstGeom prst="rect">
            <a:avLst/>
          </a:prstGeom>
        </p:spPr>
      </p:pic>
      <p:sp>
        <p:nvSpPr>
          <p:cNvPr id="6" name="Tekstvak 5">
            <a:extLst>
              <a:ext uri="{FF2B5EF4-FFF2-40B4-BE49-F238E27FC236}">
                <a16:creationId xmlns:a16="http://schemas.microsoft.com/office/drawing/2014/main" id="{195E458A-C193-4BB1-9798-15103DACB8FB}"/>
              </a:ext>
            </a:extLst>
          </p:cNvPr>
          <p:cNvSpPr txBox="1"/>
          <p:nvPr/>
        </p:nvSpPr>
        <p:spPr>
          <a:xfrm>
            <a:off x="3779913" y="987574"/>
            <a:ext cx="1224136" cy="2646878"/>
          </a:xfrm>
          <a:prstGeom prst="rect">
            <a:avLst/>
          </a:prstGeom>
          <a:noFill/>
        </p:spPr>
        <p:txBody>
          <a:bodyPr wrap="square" rtlCol="0">
            <a:spAutoFit/>
          </a:bodyPr>
          <a:lstStyle/>
          <a:p>
            <a:r>
              <a:rPr lang="nl-NL" sz="16600" b="1" dirty="0">
                <a:solidFill>
                  <a:srgbClr val="FF0000"/>
                </a:solidFill>
              </a:rPr>
              <a:t>≠</a:t>
            </a:r>
            <a:endParaRPr lang="nl-NL" b="1" dirty="0">
              <a:solidFill>
                <a:srgbClr val="FF0000"/>
              </a:solidFill>
            </a:endParaRPr>
          </a:p>
        </p:txBody>
      </p:sp>
      <p:cxnSp>
        <p:nvCxnSpPr>
          <p:cNvPr id="9" name="Rechte verbindingslijn 8">
            <a:extLst>
              <a:ext uri="{FF2B5EF4-FFF2-40B4-BE49-F238E27FC236}">
                <a16:creationId xmlns:a16="http://schemas.microsoft.com/office/drawing/2014/main" id="{B47F49EA-098B-45C2-9E14-D8722F156608}"/>
              </a:ext>
            </a:extLst>
          </p:cNvPr>
          <p:cNvCxnSpPr>
            <a:cxnSpLocks/>
          </p:cNvCxnSpPr>
          <p:nvPr/>
        </p:nvCxnSpPr>
        <p:spPr>
          <a:xfrm flipH="1">
            <a:off x="5004049" y="1635646"/>
            <a:ext cx="1800199" cy="22998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4" name="Picture 6" descr="Het belang van een NEN 2580 meetrapport voor kantoorruimten -">
            <a:extLst>
              <a:ext uri="{FF2B5EF4-FFF2-40B4-BE49-F238E27FC236}">
                <a16:creationId xmlns:a16="http://schemas.microsoft.com/office/drawing/2014/main" id="{2A21FA33-E01B-4276-8C54-08EBE81AF4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8717" y="2802367"/>
            <a:ext cx="1699667" cy="1133111"/>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A5ECB03A-8A6E-1C1C-B3DF-2F0FB9685F72}"/>
              </a:ext>
            </a:extLst>
          </p:cNvPr>
          <p:cNvSpPr txBox="1"/>
          <p:nvPr/>
        </p:nvSpPr>
        <p:spPr>
          <a:xfrm>
            <a:off x="467544" y="843558"/>
            <a:ext cx="5832648"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De ideale sportvereniging!</a:t>
            </a:r>
            <a:endParaRPr lang="nl-NL" dirty="0">
              <a:solidFill>
                <a:srgbClr val="002060"/>
              </a:solidFill>
              <a:latin typeface="Verdana" panose="020B0604030504040204" pitchFamily="34" charset="0"/>
              <a:ea typeface="Verdana" panose="020B0604030504040204" pitchFamily="34" charset="0"/>
            </a:endParaRPr>
          </a:p>
        </p:txBody>
      </p:sp>
      <p:pic>
        <p:nvPicPr>
          <p:cNvPr id="4" name="Afbeelding 2" descr="Zwijndrecht Gaat Duurzaam">
            <a:extLst>
              <a:ext uri="{FF2B5EF4-FFF2-40B4-BE49-F238E27FC236}">
                <a16:creationId xmlns:a16="http://schemas.microsoft.com/office/drawing/2014/main" id="{F9208049-647B-8470-0051-C1AA2A1F3D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9546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971600" y="1570154"/>
            <a:ext cx="7218952" cy="1698285"/>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Robert den Ouden</a:t>
            </a:r>
          </a:p>
          <a:p>
            <a:pPr>
              <a:lnSpc>
                <a:spcPct val="150000"/>
              </a:lnSpc>
            </a:pPr>
            <a:r>
              <a:rPr lang="nl-NL" dirty="0">
                <a:solidFill>
                  <a:srgbClr val="00365F"/>
                </a:solidFill>
                <a:latin typeface="Verdana" panose="020B0604030504040204" pitchFamily="34" charset="0"/>
                <a:ea typeface="Verdana" panose="020B0604030504040204" pitchFamily="34" charset="0"/>
              </a:rPr>
              <a:t>Bestuurder SportStroom</a:t>
            </a:r>
          </a:p>
          <a:p>
            <a:pPr>
              <a:lnSpc>
                <a:spcPct val="150000"/>
              </a:lnSpc>
            </a:pPr>
            <a:endParaRPr lang="nl-NL" dirty="0">
              <a:solidFill>
                <a:srgbClr val="00365F"/>
              </a:solidFill>
              <a:latin typeface="Verdana" panose="020B0604030504040204" pitchFamily="34" charset="0"/>
              <a:ea typeface="Verdana" panose="020B0604030504040204" pitchFamily="34" charset="0"/>
            </a:endParaRPr>
          </a:p>
          <a:p>
            <a:pPr>
              <a:lnSpc>
                <a:spcPct val="150000"/>
              </a:lnSpc>
            </a:pPr>
            <a:r>
              <a:rPr lang="nl-NL" dirty="0">
                <a:solidFill>
                  <a:srgbClr val="00365F"/>
                </a:solidFill>
                <a:latin typeface="Verdana" panose="020B0604030504040204" pitchFamily="34" charset="0"/>
                <a:ea typeface="Verdana" panose="020B0604030504040204" pitchFamily="34" charset="0"/>
              </a:rPr>
              <a:t>Sporten toegankelijk en betaalbaar houden!</a:t>
            </a:r>
          </a:p>
        </p:txBody>
      </p:sp>
      <p:pic>
        <p:nvPicPr>
          <p:cNvPr id="4" name="Afbeelding 3">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591119" y="1671754"/>
            <a:ext cx="158268" cy="323932"/>
          </a:xfrm>
          <a:prstGeom prst="rect">
            <a:avLst/>
          </a:prstGeom>
        </p:spPr>
      </p:pic>
      <p:pic>
        <p:nvPicPr>
          <p:cNvPr id="6" name="Afbeelding 5">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588866" y="2067694"/>
            <a:ext cx="160521" cy="328542"/>
          </a:xfrm>
          <a:prstGeom prst="rect">
            <a:avLst/>
          </a:prstGeom>
        </p:spPr>
      </p:pic>
      <p:sp>
        <p:nvSpPr>
          <p:cNvPr id="11" name="Tekstvak 10"/>
          <p:cNvSpPr txBox="1"/>
          <p:nvPr/>
        </p:nvSpPr>
        <p:spPr>
          <a:xfrm>
            <a:off x="467544" y="843558"/>
            <a:ext cx="4248472"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Even kennismaken</a:t>
            </a:r>
            <a:endParaRPr lang="nl-NL" dirty="0">
              <a:solidFill>
                <a:srgbClr val="002060"/>
              </a:solidFill>
              <a:latin typeface="Verdana" panose="020B0604030504040204" pitchFamily="34" charset="0"/>
              <a:ea typeface="Verdana" panose="020B0604030504040204" pitchFamily="34" charset="0"/>
            </a:endParaRPr>
          </a:p>
        </p:txBody>
      </p:sp>
      <p:pic>
        <p:nvPicPr>
          <p:cNvPr id="3" name="Afbeelding 2">
            <a:extLst>
              <a:ext uri="{FF2B5EF4-FFF2-40B4-BE49-F238E27FC236}">
                <a16:creationId xmlns:a16="http://schemas.microsoft.com/office/drawing/2014/main" id="{098507B4-AE09-47FD-B775-F2B1A5AD7532}"/>
              </a:ext>
            </a:extLst>
          </p:cNvPr>
          <p:cNvPicPr>
            <a:picLocks noChangeAspect="1"/>
          </p:cNvPicPr>
          <p:nvPr/>
        </p:nvPicPr>
        <p:blipFill>
          <a:blip r:embed="rId4"/>
          <a:stretch>
            <a:fillRect/>
          </a:stretch>
        </p:blipFill>
        <p:spPr>
          <a:xfrm>
            <a:off x="7308304" y="2566525"/>
            <a:ext cx="1838106" cy="2590786"/>
          </a:xfrm>
          <a:prstGeom prst="rect">
            <a:avLst/>
          </a:prstGeom>
        </p:spPr>
      </p:pic>
      <p:pic>
        <p:nvPicPr>
          <p:cNvPr id="2" name="Afbeelding 2" descr="Zwijndrecht Gaat Duurzaam">
            <a:extLst>
              <a:ext uri="{FF2B5EF4-FFF2-40B4-BE49-F238E27FC236}">
                <a16:creationId xmlns:a16="http://schemas.microsoft.com/office/drawing/2014/main" id="{67031E4B-7650-08B8-2356-D5DA94DF05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8388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86355" y="1554636"/>
            <a:ext cx="8424936"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Korte gebruiksmomenten!</a:t>
            </a:r>
          </a:p>
        </p:txBody>
      </p:sp>
      <p:pic>
        <p:nvPicPr>
          <p:cNvPr id="4" name="Afbeelding 3">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591119" y="1671754"/>
            <a:ext cx="158268" cy="323932"/>
          </a:xfrm>
          <a:prstGeom prst="rect">
            <a:avLst/>
          </a:prstGeom>
        </p:spPr>
      </p:pic>
      <p:pic>
        <p:nvPicPr>
          <p:cNvPr id="6" name="Afbeelding 5">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583708" y="2067694"/>
            <a:ext cx="160521" cy="328542"/>
          </a:xfrm>
          <a:prstGeom prst="rect">
            <a:avLst/>
          </a:prstGeom>
        </p:spPr>
      </p:pic>
      <p:sp>
        <p:nvSpPr>
          <p:cNvPr id="11" name="Tekstvak 10"/>
          <p:cNvSpPr txBox="1"/>
          <p:nvPr/>
        </p:nvSpPr>
        <p:spPr>
          <a:xfrm>
            <a:off x="467544" y="843558"/>
            <a:ext cx="5832648"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De ideale sportvereniging!</a:t>
            </a:r>
            <a:endParaRPr lang="nl-NL" dirty="0">
              <a:solidFill>
                <a:srgbClr val="002060"/>
              </a:solidFill>
              <a:latin typeface="Verdana" panose="020B0604030504040204" pitchFamily="34" charset="0"/>
              <a:ea typeface="Verdana" panose="020B0604030504040204" pitchFamily="34" charset="0"/>
            </a:endParaRPr>
          </a:p>
        </p:txBody>
      </p:sp>
      <p:pic>
        <p:nvPicPr>
          <p:cNvPr id="7" name="Afbeelding 6">
            <a:extLst>
              <a:ext uri="{FF2B5EF4-FFF2-40B4-BE49-F238E27FC236}">
                <a16:creationId xmlns:a16="http://schemas.microsoft.com/office/drawing/2014/main" id="{292D1BAD-CC60-7446-A463-C1CC8CCD25F8}"/>
              </a:ext>
            </a:extLst>
          </p:cNvPr>
          <p:cNvPicPr>
            <a:picLocks noChangeAspect="1"/>
          </p:cNvPicPr>
          <p:nvPr/>
        </p:nvPicPr>
        <p:blipFill>
          <a:blip r:embed="rId3"/>
          <a:stretch>
            <a:fillRect/>
          </a:stretch>
        </p:blipFill>
        <p:spPr>
          <a:xfrm>
            <a:off x="591119" y="2504316"/>
            <a:ext cx="160521" cy="328542"/>
          </a:xfrm>
          <a:prstGeom prst="rect">
            <a:avLst/>
          </a:prstGeom>
        </p:spPr>
      </p:pic>
      <p:sp>
        <p:nvSpPr>
          <p:cNvPr id="3" name="Tekstvak 2">
            <a:extLst>
              <a:ext uri="{FF2B5EF4-FFF2-40B4-BE49-F238E27FC236}">
                <a16:creationId xmlns:a16="http://schemas.microsoft.com/office/drawing/2014/main" id="{DAF95982-0330-4C6D-3DDE-A4FF24390BE3}"/>
              </a:ext>
            </a:extLst>
          </p:cNvPr>
          <p:cNvSpPr txBox="1"/>
          <p:nvPr/>
        </p:nvSpPr>
        <p:spPr>
          <a:xfrm>
            <a:off x="786355" y="1975944"/>
            <a:ext cx="8424936"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Domme, trage, gasgestookte technieken…..</a:t>
            </a:r>
          </a:p>
        </p:txBody>
      </p:sp>
      <p:sp>
        <p:nvSpPr>
          <p:cNvPr id="9" name="Tekstvak 8">
            <a:extLst>
              <a:ext uri="{FF2B5EF4-FFF2-40B4-BE49-F238E27FC236}">
                <a16:creationId xmlns:a16="http://schemas.microsoft.com/office/drawing/2014/main" id="{8148FCFF-269E-F7EB-342D-6F5D9DCC25FB}"/>
              </a:ext>
            </a:extLst>
          </p:cNvPr>
          <p:cNvSpPr txBox="1"/>
          <p:nvPr/>
        </p:nvSpPr>
        <p:spPr>
          <a:xfrm>
            <a:off x="786355" y="2427734"/>
            <a:ext cx="8424936"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 vervangen door slimme, snelle, elektrische technieken….</a:t>
            </a:r>
          </a:p>
        </p:txBody>
      </p:sp>
      <p:sp>
        <p:nvSpPr>
          <p:cNvPr id="2" name="Tekstvak 1">
            <a:extLst>
              <a:ext uri="{FF2B5EF4-FFF2-40B4-BE49-F238E27FC236}">
                <a16:creationId xmlns:a16="http://schemas.microsoft.com/office/drawing/2014/main" id="{F8172261-0380-AF36-6C93-78CFBCA8E1D1}"/>
              </a:ext>
            </a:extLst>
          </p:cNvPr>
          <p:cNvSpPr txBox="1"/>
          <p:nvPr/>
        </p:nvSpPr>
        <p:spPr>
          <a:xfrm>
            <a:off x="803201" y="2879524"/>
            <a:ext cx="8424936"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 waarvan de stroom op eigen dak wordt opgewekt!</a:t>
            </a:r>
          </a:p>
        </p:txBody>
      </p:sp>
      <p:pic>
        <p:nvPicPr>
          <p:cNvPr id="8" name="Afbeelding 7">
            <a:extLst>
              <a:ext uri="{FF2B5EF4-FFF2-40B4-BE49-F238E27FC236}">
                <a16:creationId xmlns:a16="http://schemas.microsoft.com/office/drawing/2014/main" id="{B4B765AC-FF92-034E-DC35-46BAABBC4A5B}"/>
              </a:ext>
            </a:extLst>
          </p:cNvPr>
          <p:cNvPicPr>
            <a:picLocks noChangeAspect="1"/>
          </p:cNvPicPr>
          <p:nvPr/>
        </p:nvPicPr>
        <p:blipFill>
          <a:blip r:embed="rId3"/>
          <a:stretch>
            <a:fillRect/>
          </a:stretch>
        </p:blipFill>
        <p:spPr>
          <a:xfrm>
            <a:off x="591118" y="2958570"/>
            <a:ext cx="160521" cy="328542"/>
          </a:xfrm>
          <a:prstGeom prst="rect">
            <a:avLst/>
          </a:prstGeom>
        </p:spPr>
      </p:pic>
      <p:pic>
        <p:nvPicPr>
          <p:cNvPr id="10" name="Afbeelding 2" descr="Zwijndrecht Gaat Duurzaam">
            <a:extLst>
              <a:ext uri="{FF2B5EF4-FFF2-40B4-BE49-F238E27FC236}">
                <a16:creationId xmlns:a16="http://schemas.microsoft.com/office/drawing/2014/main" id="{01B6ECA9-11B6-1838-3063-A11C045908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070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86355" y="1759920"/>
            <a:ext cx="8424936"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Lucht/lucht warmtepompen of aircosysteem voor verwarming</a:t>
            </a:r>
          </a:p>
        </p:txBody>
      </p:sp>
      <p:pic>
        <p:nvPicPr>
          <p:cNvPr id="4" name="Afbeelding 3">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591119" y="1887778"/>
            <a:ext cx="158268" cy="323932"/>
          </a:xfrm>
          <a:prstGeom prst="rect">
            <a:avLst/>
          </a:prstGeom>
        </p:spPr>
      </p:pic>
      <p:sp>
        <p:nvSpPr>
          <p:cNvPr id="11" name="Tekstvak 10"/>
          <p:cNvSpPr txBox="1"/>
          <p:nvPr/>
        </p:nvSpPr>
        <p:spPr>
          <a:xfrm>
            <a:off x="467544" y="1133331"/>
            <a:ext cx="7992888" cy="646331"/>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De ideale sportvereniging! Voorbeelden slimme, snelle techniek:</a:t>
            </a:r>
            <a:endParaRPr lang="nl-NL" dirty="0">
              <a:solidFill>
                <a:srgbClr val="002060"/>
              </a:solidFill>
              <a:latin typeface="Verdana" panose="020B0604030504040204" pitchFamily="34" charset="0"/>
              <a:ea typeface="Verdana" panose="020B0604030504040204" pitchFamily="34" charset="0"/>
            </a:endParaRPr>
          </a:p>
        </p:txBody>
      </p:sp>
      <p:pic>
        <p:nvPicPr>
          <p:cNvPr id="2" name="Afbeelding 1" descr="Verwarming met lucht/lucht-warmtepomp: kansen en valkuilen - Warmtepompen -  informatie en nieuws over warmtepompen">
            <a:extLst>
              <a:ext uri="{FF2B5EF4-FFF2-40B4-BE49-F238E27FC236}">
                <a16:creationId xmlns:a16="http://schemas.microsoft.com/office/drawing/2014/main" id="{C8431F66-AD67-6B0B-CA27-CE41AEA95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392" y="2416853"/>
            <a:ext cx="2660920" cy="260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descr="Zwijndrecht Gaat Duurzaam">
            <a:extLst>
              <a:ext uri="{FF2B5EF4-FFF2-40B4-BE49-F238E27FC236}">
                <a16:creationId xmlns:a16="http://schemas.microsoft.com/office/drawing/2014/main" id="{6A41B78E-B534-B8AB-F943-5463C862CE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descr="Split airco: uitvoeringen en kosten van airco met buitenunit">
            <a:extLst>
              <a:ext uri="{FF2B5EF4-FFF2-40B4-BE49-F238E27FC236}">
                <a16:creationId xmlns:a16="http://schemas.microsoft.com/office/drawing/2014/main" id="{8BCFC5DD-FE67-B2B8-3487-C23F118442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838" y="2715766"/>
            <a:ext cx="3750870" cy="1875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21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86355" y="1615904"/>
            <a:ext cx="8424936"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Infrarood warmtepanelen</a:t>
            </a:r>
          </a:p>
        </p:txBody>
      </p:sp>
      <p:pic>
        <p:nvPicPr>
          <p:cNvPr id="4" name="Afbeelding 3">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591119" y="1743762"/>
            <a:ext cx="158268" cy="323932"/>
          </a:xfrm>
          <a:prstGeom prst="rect">
            <a:avLst/>
          </a:prstGeom>
        </p:spPr>
      </p:pic>
      <p:sp>
        <p:nvSpPr>
          <p:cNvPr id="11" name="Tekstvak 10"/>
          <p:cNvSpPr txBox="1"/>
          <p:nvPr/>
        </p:nvSpPr>
        <p:spPr>
          <a:xfrm>
            <a:off x="467544" y="1061323"/>
            <a:ext cx="7992888" cy="646331"/>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De ideale sportvereniging! Voorbeelden slimme, snelle techniek:</a:t>
            </a:r>
            <a:endParaRPr lang="nl-NL" dirty="0">
              <a:solidFill>
                <a:srgbClr val="002060"/>
              </a:solidFill>
              <a:latin typeface="Verdana" panose="020B0604030504040204" pitchFamily="34" charset="0"/>
              <a:ea typeface="Verdana" panose="020B0604030504040204" pitchFamily="34" charset="0"/>
            </a:endParaRPr>
          </a:p>
        </p:txBody>
      </p:sp>
      <p:pic>
        <p:nvPicPr>
          <p:cNvPr id="3" name="Afbeelding 2">
            <a:extLst>
              <a:ext uri="{FF2B5EF4-FFF2-40B4-BE49-F238E27FC236}">
                <a16:creationId xmlns:a16="http://schemas.microsoft.com/office/drawing/2014/main" id="{C30C3EDF-17A8-A482-CD97-89800E449C6E}"/>
              </a:ext>
            </a:extLst>
          </p:cNvPr>
          <p:cNvPicPr>
            <a:picLocks noChangeAspect="1"/>
          </p:cNvPicPr>
          <p:nvPr/>
        </p:nvPicPr>
        <p:blipFill>
          <a:blip r:embed="rId4"/>
          <a:stretch>
            <a:fillRect/>
          </a:stretch>
        </p:blipFill>
        <p:spPr>
          <a:xfrm>
            <a:off x="1043608" y="2112442"/>
            <a:ext cx="3625716" cy="3031058"/>
          </a:xfrm>
          <a:prstGeom prst="rect">
            <a:avLst/>
          </a:prstGeom>
        </p:spPr>
      </p:pic>
      <p:pic>
        <p:nvPicPr>
          <p:cNvPr id="6" name="Afbeelding 5">
            <a:extLst>
              <a:ext uri="{FF2B5EF4-FFF2-40B4-BE49-F238E27FC236}">
                <a16:creationId xmlns:a16="http://schemas.microsoft.com/office/drawing/2014/main" id="{AB56FA13-3155-3B8D-C078-D31D6E275599}"/>
              </a:ext>
            </a:extLst>
          </p:cNvPr>
          <p:cNvPicPr>
            <a:picLocks noChangeAspect="1"/>
          </p:cNvPicPr>
          <p:nvPr/>
        </p:nvPicPr>
        <p:blipFill>
          <a:blip r:embed="rId5"/>
          <a:stretch>
            <a:fillRect/>
          </a:stretch>
        </p:blipFill>
        <p:spPr>
          <a:xfrm>
            <a:off x="4998823" y="2211710"/>
            <a:ext cx="3238895" cy="2083948"/>
          </a:xfrm>
          <a:prstGeom prst="rect">
            <a:avLst/>
          </a:prstGeom>
        </p:spPr>
      </p:pic>
      <p:pic>
        <p:nvPicPr>
          <p:cNvPr id="2" name="Afbeelding 2" descr="Zwijndrecht Gaat Duurzaam">
            <a:extLst>
              <a:ext uri="{FF2B5EF4-FFF2-40B4-BE49-F238E27FC236}">
                <a16:creationId xmlns:a16="http://schemas.microsoft.com/office/drawing/2014/main" id="{F0293DE5-A478-57A1-94E1-D9D652A174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1569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86355" y="1554636"/>
            <a:ext cx="8424936" cy="867289"/>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Elektrische doorstroomtoestellen, zonneboiler, heatpipes voor productie van warm tapwater</a:t>
            </a:r>
          </a:p>
        </p:txBody>
      </p:sp>
      <p:pic>
        <p:nvPicPr>
          <p:cNvPr id="4" name="Afbeelding 3">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591119" y="1671754"/>
            <a:ext cx="158268" cy="323932"/>
          </a:xfrm>
          <a:prstGeom prst="rect">
            <a:avLst/>
          </a:prstGeom>
        </p:spPr>
      </p:pic>
      <p:sp>
        <p:nvSpPr>
          <p:cNvPr id="11" name="Tekstvak 10"/>
          <p:cNvSpPr txBox="1"/>
          <p:nvPr/>
        </p:nvSpPr>
        <p:spPr>
          <a:xfrm>
            <a:off x="467544" y="843558"/>
            <a:ext cx="7992888" cy="646331"/>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De ideale sportvereniging! Voorbeelden slimme, </a:t>
            </a:r>
          </a:p>
          <a:p>
            <a:r>
              <a:rPr lang="nl-NL" b="1" dirty="0">
                <a:solidFill>
                  <a:srgbClr val="00365F"/>
                </a:solidFill>
                <a:latin typeface="Verdana" panose="020B0604030504040204" pitchFamily="34" charset="0"/>
                <a:ea typeface="Verdana" panose="020B0604030504040204" pitchFamily="34" charset="0"/>
              </a:rPr>
              <a:t>snelle techniek:</a:t>
            </a:r>
            <a:endParaRPr lang="nl-NL" dirty="0">
              <a:solidFill>
                <a:srgbClr val="002060"/>
              </a:solidFill>
              <a:latin typeface="Verdana" panose="020B0604030504040204" pitchFamily="34" charset="0"/>
              <a:ea typeface="Verdana" panose="020B0604030504040204" pitchFamily="34" charset="0"/>
            </a:endParaRPr>
          </a:p>
        </p:txBody>
      </p:sp>
      <p:pic>
        <p:nvPicPr>
          <p:cNvPr id="2" name="Afbeelding 2" descr="Zwijndrecht Gaat Duurzaam">
            <a:extLst>
              <a:ext uri="{FF2B5EF4-FFF2-40B4-BE49-F238E27FC236}">
                <a16:creationId xmlns:a16="http://schemas.microsoft.com/office/drawing/2014/main" id="{AE7BD899-AEDD-0E54-9EB5-A071ADBD7F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a:extLst>
              <a:ext uri="{FF2B5EF4-FFF2-40B4-BE49-F238E27FC236}">
                <a16:creationId xmlns:a16="http://schemas.microsoft.com/office/drawing/2014/main" id="{FDD43CF4-471A-C1E2-86EC-4B32994EDAD1}"/>
              </a:ext>
            </a:extLst>
          </p:cNvPr>
          <p:cNvPicPr>
            <a:picLocks noChangeAspect="1"/>
          </p:cNvPicPr>
          <p:nvPr/>
        </p:nvPicPr>
        <p:blipFill>
          <a:blip r:embed="rId5"/>
          <a:stretch>
            <a:fillRect/>
          </a:stretch>
        </p:blipFill>
        <p:spPr>
          <a:xfrm>
            <a:off x="4626163" y="2682941"/>
            <a:ext cx="3133748" cy="2171716"/>
          </a:xfrm>
          <a:prstGeom prst="rect">
            <a:avLst/>
          </a:prstGeom>
        </p:spPr>
      </p:pic>
      <p:pic>
        <p:nvPicPr>
          <p:cNvPr id="10" name="Afbeelding 9">
            <a:extLst>
              <a:ext uri="{FF2B5EF4-FFF2-40B4-BE49-F238E27FC236}">
                <a16:creationId xmlns:a16="http://schemas.microsoft.com/office/drawing/2014/main" id="{BB85F79F-E3AF-67D9-5CD7-08D884C4FE2C}"/>
              </a:ext>
            </a:extLst>
          </p:cNvPr>
          <p:cNvPicPr>
            <a:picLocks noChangeAspect="1"/>
          </p:cNvPicPr>
          <p:nvPr/>
        </p:nvPicPr>
        <p:blipFill>
          <a:blip r:embed="rId6"/>
          <a:stretch>
            <a:fillRect/>
          </a:stretch>
        </p:blipFill>
        <p:spPr>
          <a:xfrm>
            <a:off x="1979712" y="2539903"/>
            <a:ext cx="1487621" cy="2507226"/>
          </a:xfrm>
          <a:prstGeom prst="rect">
            <a:avLst/>
          </a:prstGeom>
        </p:spPr>
      </p:pic>
    </p:spTree>
    <p:extLst>
      <p:ext uri="{BB962C8B-B14F-4D97-AF65-F5344CB8AC3E}">
        <p14:creationId xmlns:p14="http://schemas.microsoft.com/office/powerpoint/2010/main" val="4260384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a:extLst>
              <a:ext uri="{FF2B5EF4-FFF2-40B4-BE49-F238E27FC236}">
                <a16:creationId xmlns:a16="http://schemas.microsoft.com/office/drawing/2014/main" id="{4CA68D21-DB0B-DC99-DF13-1D6EDAD34EA2}"/>
              </a:ext>
            </a:extLst>
          </p:cNvPr>
          <p:cNvSpPr txBox="1"/>
          <p:nvPr/>
        </p:nvSpPr>
        <p:spPr>
          <a:xfrm>
            <a:off x="107504" y="4776617"/>
            <a:ext cx="2319508" cy="246221"/>
          </a:xfrm>
          <a:prstGeom prst="rect">
            <a:avLst/>
          </a:prstGeom>
          <a:noFill/>
        </p:spPr>
        <p:txBody>
          <a:bodyPr wrap="square" rtlCol="0">
            <a:spAutoFit/>
          </a:bodyPr>
          <a:lstStyle/>
          <a:p>
            <a:pPr defTabSz="914378"/>
            <a:r>
              <a:rPr lang="nl-NL" sz="1000" b="1" dirty="0">
                <a:solidFill>
                  <a:prstClr val="white"/>
                </a:solidFill>
                <a:latin typeface="Calibri"/>
              </a:rPr>
              <a:t>TV Van Nispen de Zilk – 24 panelen</a:t>
            </a:r>
          </a:p>
        </p:txBody>
      </p:sp>
      <p:pic>
        <p:nvPicPr>
          <p:cNvPr id="2" name="Afbeelding 2" descr="Zwijndrecht Gaat Duurzaam">
            <a:extLst>
              <a:ext uri="{FF2B5EF4-FFF2-40B4-BE49-F238E27FC236}">
                <a16:creationId xmlns:a16="http://schemas.microsoft.com/office/drawing/2014/main" id="{298ED1D8-FE30-6FE1-2AC4-5AEB0163B5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Zonnecentrale op Reeweghal in gebruik genomen">
            <a:extLst>
              <a:ext uri="{FF2B5EF4-FFF2-40B4-BE49-F238E27FC236}">
                <a16:creationId xmlns:a16="http://schemas.microsoft.com/office/drawing/2014/main" id="{1F2B99A1-B409-5AC1-161F-D669FB806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20" y="1616099"/>
            <a:ext cx="4256097" cy="319207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eeweghal Dordrecht in Dordrecht | Beurshal huren">
            <a:extLst>
              <a:ext uri="{FF2B5EF4-FFF2-40B4-BE49-F238E27FC236}">
                <a16:creationId xmlns:a16="http://schemas.microsoft.com/office/drawing/2014/main" id="{2BD8023C-EEA2-EA4E-74C1-114DB67646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275606"/>
            <a:ext cx="3163844" cy="177966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n gebruik name SportStroom Zonnecentrale op de Reeweghal in Dordrecht -  SportStroom">
            <a:extLst>
              <a:ext uri="{FF2B5EF4-FFF2-40B4-BE49-F238E27FC236}">
                <a16:creationId xmlns:a16="http://schemas.microsoft.com/office/drawing/2014/main" id="{5868F842-DFE3-DFF7-DBA0-0730DE66A8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2158" y="3168025"/>
            <a:ext cx="2915816" cy="1640147"/>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FEDBF21B-D5A0-CA2E-D008-0FCF7F29BA80}"/>
              </a:ext>
            </a:extLst>
          </p:cNvPr>
          <p:cNvSpPr txBox="1"/>
          <p:nvPr/>
        </p:nvSpPr>
        <p:spPr>
          <a:xfrm>
            <a:off x="200420" y="4493396"/>
            <a:ext cx="2448272" cy="307777"/>
          </a:xfrm>
          <a:prstGeom prst="rect">
            <a:avLst/>
          </a:prstGeom>
          <a:noFill/>
        </p:spPr>
        <p:txBody>
          <a:bodyPr wrap="square" rtlCol="0">
            <a:spAutoFit/>
          </a:bodyPr>
          <a:lstStyle/>
          <a:p>
            <a:r>
              <a:rPr lang="nl-NL" sz="1400" b="1" i="1" dirty="0">
                <a:solidFill>
                  <a:schemeClr val="bg1"/>
                </a:solidFill>
              </a:rPr>
              <a:t>726 zonnepanelen</a:t>
            </a:r>
          </a:p>
        </p:txBody>
      </p:sp>
      <p:sp>
        <p:nvSpPr>
          <p:cNvPr id="4" name="Tekstvak 3">
            <a:extLst>
              <a:ext uri="{FF2B5EF4-FFF2-40B4-BE49-F238E27FC236}">
                <a16:creationId xmlns:a16="http://schemas.microsoft.com/office/drawing/2014/main" id="{4E916D2D-365E-64E7-57B7-34AD58499FD8}"/>
              </a:ext>
            </a:extLst>
          </p:cNvPr>
          <p:cNvSpPr txBox="1"/>
          <p:nvPr/>
        </p:nvSpPr>
        <p:spPr>
          <a:xfrm>
            <a:off x="670253" y="936115"/>
            <a:ext cx="2821627"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zonnepanelen</a:t>
            </a:r>
            <a:endParaRPr lang="nl-NL" dirty="0">
              <a:solidFill>
                <a:srgbClr val="002060"/>
              </a:solidFill>
              <a:latin typeface="Verdana" panose="020B0604030504040204" pitchFamily="34" charset="0"/>
              <a:ea typeface="Verdana" panose="020B0604030504040204" pitchFamily="34" charset="0"/>
            </a:endParaRPr>
          </a:p>
        </p:txBody>
      </p:sp>
      <p:pic>
        <p:nvPicPr>
          <p:cNvPr id="5" name="Afbeelding 4">
            <a:extLst>
              <a:ext uri="{FF2B5EF4-FFF2-40B4-BE49-F238E27FC236}">
                <a16:creationId xmlns:a16="http://schemas.microsoft.com/office/drawing/2014/main" id="{28D054D8-0C5D-F6E5-D6BB-8C078AD2C7C7}"/>
              </a:ext>
            </a:extLst>
          </p:cNvPr>
          <p:cNvPicPr>
            <a:picLocks noChangeAspect="1"/>
          </p:cNvPicPr>
          <p:nvPr/>
        </p:nvPicPr>
        <p:blipFill>
          <a:blip r:embed="rId6"/>
          <a:stretch>
            <a:fillRect/>
          </a:stretch>
        </p:blipFill>
        <p:spPr>
          <a:xfrm>
            <a:off x="511985" y="974875"/>
            <a:ext cx="158268" cy="323932"/>
          </a:xfrm>
          <a:prstGeom prst="rect">
            <a:avLst/>
          </a:prstGeom>
        </p:spPr>
      </p:pic>
    </p:spTree>
    <p:extLst>
      <p:ext uri="{BB962C8B-B14F-4D97-AF65-F5344CB8AC3E}">
        <p14:creationId xmlns:p14="http://schemas.microsoft.com/office/powerpoint/2010/main" val="1293233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1">
            <a:extLst>
              <a:ext uri="{FF2B5EF4-FFF2-40B4-BE49-F238E27FC236}">
                <a16:creationId xmlns:a16="http://schemas.microsoft.com/office/drawing/2014/main" id="{CFC28AD4-3891-4B6E-AA89-8D8D7DA706F6}"/>
              </a:ext>
            </a:extLst>
          </p:cNvPr>
          <p:cNvSpPr>
            <a:spLocks noChangeArrowheads="1"/>
          </p:cNvSpPr>
          <p:nvPr/>
        </p:nvSpPr>
        <p:spPr bwMode="auto">
          <a:xfrm>
            <a:off x="-351235" y="1119761"/>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nl-NL" sz="1350">
              <a:latin typeface="Arial" panose="020B0604020202020204" pitchFamily="34" charset="0"/>
              <a:cs typeface="Arial" panose="020B0604020202020204" pitchFamily="34" charset="0"/>
            </a:endParaRPr>
          </a:p>
        </p:txBody>
      </p:sp>
      <p:sp>
        <p:nvSpPr>
          <p:cNvPr id="16387" name="AutoShape 7" descr="9k=">
            <a:extLst>
              <a:ext uri="{FF2B5EF4-FFF2-40B4-BE49-F238E27FC236}">
                <a16:creationId xmlns:a16="http://schemas.microsoft.com/office/drawing/2014/main" id="{3C2D8A6C-692E-4AA4-B9DF-6EA727321B8C}"/>
              </a:ext>
            </a:extLst>
          </p:cNvPr>
          <p:cNvSpPr>
            <a:spLocks noChangeAspect="1" noChangeArrowheads="1"/>
          </p:cNvSpPr>
          <p:nvPr/>
        </p:nvSpPr>
        <p:spPr bwMode="auto">
          <a:xfrm>
            <a:off x="4457700" y="24574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20000"/>
              </a:spcBef>
              <a:buFontTx/>
              <a:buNone/>
            </a:pPr>
            <a:endParaRPr lang="nl-NL" altLang="nl-NL" sz="1800"/>
          </a:p>
        </p:txBody>
      </p:sp>
      <p:sp>
        <p:nvSpPr>
          <p:cNvPr id="16388" name="AutoShape 8" descr="9k=">
            <a:extLst>
              <a:ext uri="{FF2B5EF4-FFF2-40B4-BE49-F238E27FC236}">
                <a16:creationId xmlns:a16="http://schemas.microsoft.com/office/drawing/2014/main" id="{9AC79A2D-A874-46E3-83B2-D7EB48E79A35}"/>
              </a:ext>
            </a:extLst>
          </p:cNvPr>
          <p:cNvSpPr>
            <a:spLocks noChangeAspect="1" noChangeArrowheads="1"/>
          </p:cNvSpPr>
          <p:nvPr/>
        </p:nvSpPr>
        <p:spPr bwMode="auto">
          <a:xfrm>
            <a:off x="4457700" y="24574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20000"/>
              </a:spcBef>
              <a:buFontTx/>
              <a:buNone/>
            </a:pPr>
            <a:endParaRPr lang="nl-NL" altLang="nl-NL" sz="1800"/>
          </a:p>
        </p:txBody>
      </p:sp>
      <p:sp>
        <p:nvSpPr>
          <p:cNvPr id="16389" name="Rechthoek 4">
            <a:extLst>
              <a:ext uri="{FF2B5EF4-FFF2-40B4-BE49-F238E27FC236}">
                <a16:creationId xmlns:a16="http://schemas.microsoft.com/office/drawing/2014/main" id="{BCB9B87A-1FE0-48C0-B953-0D28FED141EE}"/>
              </a:ext>
            </a:extLst>
          </p:cNvPr>
          <p:cNvSpPr>
            <a:spLocks noChangeArrowheads="1"/>
          </p:cNvSpPr>
          <p:nvPr/>
        </p:nvSpPr>
        <p:spPr bwMode="auto">
          <a:xfrm>
            <a:off x="326902" y="792275"/>
            <a:ext cx="66698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eaLnBrk="1" hangingPunct="1">
              <a:lnSpc>
                <a:spcPct val="100000"/>
              </a:lnSpc>
              <a:spcBef>
                <a:spcPct val="20000"/>
              </a:spcBef>
              <a:buFont typeface="Arial" panose="020B0604020202020204" pitchFamily="34" charset="0"/>
              <a:buNone/>
            </a:pPr>
            <a:r>
              <a:rPr lang="nl-NL" altLang="nl-NL" sz="1600" b="1" dirty="0">
                <a:solidFill>
                  <a:srgbClr val="002060"/>
                </a:solidFill>
              </a:rPr>
              <a:t>Het verschil tussen kleinverbruik en grootverbruik</a:t>
            </a:r>
            <a:endParaRPr lang="nl-NL" altLang="nl-NL" sz="1600" b="1" dirty="0">
              <a:solidFill>
                <a:srgbClr val="FF6600"/>
              </a:solidFill>
            </a:endParaRPr>
          </a:p>
        </p:txBody>
      </p:sp>
      <p:sp>
        <p:nvSpPr>
          <p:cNvPr id="4" name="Rechthoek 3">
            <a:extLst>
              <a:ext uri="{FF2B5EF4-FFF2-40B4-BE49-F238E27FC236}">
                <a16:creationId xmlns:a16="http://schemas.microsoft.com/office/drawing/2014/main" id="{606F8F66-C70B-47FA-AB71-0F242BBDA678}"/>
              </a:ext>
            </a:extLst>
          </p:cNvPr>
          <p:cNvSpPr/>
          <p:nvPr/>
        </p:nvSpPr>
        <p:spPr>
          <a:xfrm>
            <a:off x="205566" y="1704976"/>
            <a:ext cx="3343627" cy="2162919"/>
          </a:xfrm>
          <a:prstGeom prst="rect">
            <a:avLst/>
          </a:prstGeom>
          <a:no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350"/>
          </a:p>
        </p:txBody>
      </p:sp>
      <p:sp>
        <p:nvSpPr>
          <p:cNvPr id="12" name="Rechthoek 11">
            <a:extLst>
              <a:ext uri="{FF2B5EF4-FFF2-40B4-BE49-F238E27FC236}">
                <a16:creationId xmlns:a16="http://schemas.microsoft.com/office/drawing/2014/main" id="{DE2357FE-F939-4F47-AA21-097DFE01911D}"/>
              </a:ext>
            </a:extLst>
          </p:cNvPr>
          <p:cNvSpPr/>
          <p:nvPr/>
        </p:nvSpPr>
        <p:spPr>
          <a:xfrm>
            <a:off x="3700557" y="1681876"/>
            <a:ext cx="3975136" cy="2542802"/>
          </a:xfrm>
          <a:prstGeom prst="rect">
            <a:avLst/>
          </a:prstGeom>
          <a:no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350"/>
          </a:p>
        </p:txBody>
      </p:sp>
      <p:sp>
        <p:nvSpPr>
          <p:cNvPr id="16393" name="Rechthoek 4">
            <a:extLst>
              <a:ext uri="{FF2B5EF4-FFF2-40B4-BE49-F238E27FC236}">
                <a16:creationId xmlns:a16="http://schemas.microsoft.com/office/drawing/2014/main" id="{E4493E82-5966-4C9F-AC51-B7FC6F4894BE}"/>
              </a:ext>
            </a:extLst>
          </p:cNvPr>
          <p:cNvSpPr>
            <a:spLocks noChangeArrowheads="1"/>
          </p:cNvSpPr>
          <p:nvPr/>
        </p:nvSpPr>
        <p:spPr bwMode="auto">
          <a:xfrm>
            <a:off x="3699394" y="1188322"/>
            <a:ext cx="1855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nl-NL" altLang="nl-NL" sz="1800" b="1" dirty="0">
                <a:solidFill>
                  <a:srgbClr val="FF6600"/>
                </a:solidFill>
                <a:cs typeface="Tahoma" panose="020B0604030504040204" pitchFamily="34" charset="0"/>
              </a:rPr>
              <a:t>GROOTVERBRUIK</a:t>
            </a:r>
          </a:p>
        </p:txBody>
      </p:sp>
      <p:sp>
        <p:nvSpPr>
          <p:cNvPr id="16394" name="Rechthoek 14">
            <a:extLst>
              <a:ext uri="{FF2B5EF4-FFF2-40B4-BE49-F238E27FC236}">
                <a16:creationId xmlns:a16="http://schemas.microsoft.com/office/drawing/2014/main" id="{37F190BC-009D-4E41-8EB7-4B60C4AEA84C}"/>
              </a:ext>
            </a:extLst>
          </p:cNvPr>
          <p:cNvSpPr>
            <a:spLocks noChangeArrowheads="1"/>
          </p:cNvSpPr>
          <p:nvPr/>
        </p:nvSpPr>
        <p:spPr bwMode="auto">
          <a:xfrm>
            <a:off x="434133" y="1193445"/>
            <a:ext cx="1710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nl-NL" altLang="nl-NL" sz="1800" b="1" dirty="0">
                <a:solidFill>
                  <a:srgbClr val="FF6600"/>
                </a:solidFill>
                <a:cs typeface="Tahoma" panose="020B0604030504040204" pitchFamily="34" charset="0"/>
              </a:rPr>
              <a:t>KLEINVERBRUIK</a:t>
            </a:r>
          </a:p>
        </p:txBody>
      </p:sp>
      <p:sp>
        <p:nvSpPr>
          <p:cNvPr id="16" name="Rechthoek 15">
            <a:extLst>
              <a:ext uri="{FF2B5EF4-FFF2-40B4-BE49-F238E27FC236}">
                <a16:creationId xmlns:a16="http://schemas.microsoft.com/office/drawing/2014/main" id="{CD5ED23D-2F03-4D72-82EB-09FE6CEB95D9}"/>
              </a:ext>
            </a:extLst>
          </p:cNvPr>
          <p:cNvSpPr>
            <a:spLocks noChangeArrowheads="1"/>
          </p:cNvSpPr>
          <p:nvPr/>
        </p:nvSpPr>
        <p:spPr bwMode="auto">
          <a:xfrm>
            <a:off x="179513" y="1851670"/>
            <a:ext cx="21716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nl-NL" altLang="nl-NL" sz="1600" dirty="0">
                <a:solidFill>
                  <a:srgbClr val="002060"/>
                </a:solidFill>
                <a:cs typeface="Tahoma" panose="020B0604030504040204" pitchFamily="34" charset="0"/>
              </a:rPr>
              <a:t>Aansluiting tot 3 * 80 A.</a:t>
            </a:r>
          </a:p>
        </p:txBody>
      </p:sp>
      <p:sp>
        <p:nvSpPr>
          <p:cNvPr id="17" name="Rechthoek 16">
            <a:extLst>
              <a:ext uri="{FF2B5EF4-FFF2-40B4-BE49-F238E27FC236}">
                <a16:creationId xmlns:a16="http://schemas.microsoft.com/office/drawing/2014/main" id="{D1FFDAE6-BB47-4670-B944-71B897150A7E}"/>
              </a:ext>
            </a:extLst>
          </p:cNvPr>
          <p:cNvSpPr>
            <a:spLocks noChangeArrowheads="1"/>
          </p:cNvSpPr>
          <p:nvPr/>
        </p:nvSpPr>
        <p:spPr bwMode="auto">
          <a:xfrm>
            <a:off x="3667156" y="1851670"/>
            <a:ext cx="20838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nl-NL" altLang="nl-NL" sz="1600" dirty="0">
                <a:solidFill>
                  <a:srgbClr val="002060"/>
                </a:solidFill>
                <a:cs typeface="Tahoma" panose="020B0604030504040204" pitchFamily="34" charset="0"/>
              </a:rPr>
              <a:t>Aansluiting: &gt; 3 * 80 A.</a:t>
            </a:r>
          </a:p>
        </p:txBody>
      </p:sp>
      <p:sp>
        <p:nvSpPr>
          <p:cNvPr id="19" name="Rechthoek 18">
            <a:extLst>
              <a:ext uri="{FF2B5EF4-FFF2-40B4-BE49-F238E27FC236}">
                <a16:creationId xmlns:a16="http://schemas.microsoft.com/office/drawing/2014/main" id="{CD8AA32C-48B9-4B56-96E7-A885C42E017A}"/>
              </a:ext>
            </a:extLst>
          </p:cNvPr>
          <p:cNvSpPr>
            <a:spLocks noChangeArrowheads="1"/>
          </p:cNvSpPr>
          <p:nvPr/>
        </p:nvSpPr>
        <p:spPr bwMode="auto">
          <a:xfrm>
            <a:off x="179513" y="2211710"/>
            <a:ext cx="23528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nl-NL" altLang="nl-NL" sz="1600" dirty="0">
                <a:solidFill>
                  <a:srgbClr val="002060"/>
                </a:solidFill>
                <a:cs typeface="Tahoma" panose="020B0604030504040204" pitchFamily="34" charset="0"/>
              </a:rPr>
              <a:t>Consument / klein zakelijk</a:t>
            </a:r>
          </a:p>
        </p:txBody>
      </p:sp>
      <p:sp>
        <p:nvSpPr>
          <p:cNvPr id="21" name="Rechthoek 20">
            <a:extLst>
              <a:ext uri="{FF2B5EF4-FFF2-40B4-BE49-F238E27FC236}">
                <a16:creationId xmlns:a16="http://schemas.microsoft.com/office/drawing/2014/main" id="{07634EC5-87C7-43BF-B2E5-417AE9D88C50}"/>
              </a:ext>
            </a:extLst>
          </p:cNvPr>
          <p:cNvSpPr>
            <a:spLocks noChangeArrowheads="1"/>
          </p:cNvSpPr>
          <p:nvPr/>
        </p:nvSpPr>
        <p:spPr bwMode="auto">
          <a:xfrm>
            <a:off x="3716855" y="2233196"/>
            <a:ext cx="24714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nl-NL" altLang="nl-NL" sz="1600" dirty="0">
                <a:solidFill>
                  <a:srgbClr val="002060"/>
                </a:solidFill>
                <a:cs typeface="Tahoma" panose="020B0604030504040204" pitchFamily="34" charset="0"/>
              </a:rPr>
              <a:t>Voor de wet een producent</a:t>
            </a:r>
          </a:p>
        </p:txBody>
      </p:sp>
      <p:sp>
        <p:nvSpPr>
          <p:cNvPr id="22" name="Rechthoek 21">
            <a:extLst>
              <a:ext uri="{FF2B5EF4-FFF2-40B4-BE49-F238E27FC236}">
                <a16:creationId xmlns:a16="http://schemas.microsoft.com/office/drawing/2014/main" id="{FA2265C4-300B-45CD-855B-6535C0074D9C}"/>
              </a:ext>
            </a:extLst>
          </p:cNvPr>
          <p:cNvSpPr>
            <a:spLocks noChangeArrowheads="1"/>
          </p:cNvSpPr>
          <p:nvPr/>
        </p:nvSpPr>
        <p:spPr bwMode="auto">
          <a:xfrm>
            <a:off x="179512" y="2571750"/>
            <a:ext cx="18377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nl-NL" altLang="nl-NL" sz="1600" dirty="0">
                <a:solidFill>
                  <a:srgbClr val="002060"/>
                </a:solidFill>
                <a:cs typeface="Tahoma" panose="020B0604030504040204" pitchFamily="34" charset="0"/>
              </a:rPr>
              <a:t>Salderen is mogelijk</a:t>
            </a:r>
          </a:p>
        </p:txBody>
      </p:sp>
      <p:sp>
        <p:nvSpPr>
          <p:cNvPr id="23" name="Rechthoek 22">
            <a:extLst>
              <a:ext uri="{FF2B5EF4-FFF2-40B4-BE49-F238E27FC236}">
                <a16:creationId xmlns:a16="http://schemas.microsoft.com/office/drawing/2014/main" id="{2ACD69A9-5789-4842-B028-595E171F829E}"/>
              </a:ext>
            </a:extLst>
          </p:cNvPr>
          <p:cNvSpPr>
            <a:spLocks noChangeArrowheads="1"/>
          </p:cNvSpPr>
          <p:nvPr/>
        </p:nvSpPr>
        <p:spPr bwMode="auto">
          <a:xfrm>
            <a:off x="3679530" y="2593236"/>
            <a:ext cx="19320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nl-NL" altLang="nl-NL" sz="1600" dirty="0">
                <a:solidFill>
                  <a:srgbClr val="002060"/>
                </a:solidFill>
                <a:cs typeface="Tahoma" panose="020B0604030504040204" pitchFamily="34" charset="0"/>
              </a:rPr>
              <a:t>Salderen is verboden</a:t>
            </a:r>
          </a:p>
        </p:txBody>
      </p:sp>
      <p:sp>
        <p:nvSpPr>
          <p:cNvPr id="24" name="Rechthoek 23">
            <a:extLst>
              <a:ext uri="{FF2B5EF4-FFF2-40B4-BE49-F238E27FC236}">
                <a16:creationId xmlns:a16="http://schemas.microsoft.com/office/drawing/2014/main" id="{6440ECE2-B15C-45FA-B9BB-15ADE9DFD684}"/>
              </a:ext>
            </a:extLst>
          </p:cNvPr>
          <p:cNvSpPr>
            <a:spLocks noChangeArrowheads="1"/>
          </p:cNvSpPr>
          <p:nvPr/>
        </p:nvSpPr>
        <p:spPr bwMode="auto">
          <a:xfrm>
            <a:off x="179513" y="2931790"/>
            <a:ext cx="30971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nl-NL" altLang="nl-NL" sz="1600" dirty="0">
                <a:solidFill>
                  <a:srgbClr val="002060"/>
                </a:solidFill>
                <a:cs typeface="Tahoma" panose="020B0604030504040204" pitchFamily="34" charset="0"/>
              </a:rPr>
              <a:t>Leverancier verwerkt teruglevering</a:t>
            </a:r>
          </a:p>
        </p:txBody>
      </p:sp>
      <p:sp>
        <p:nvSpPr>
          <p:cNvPr id="25" name="Rechthoek 24">
            <a:extLst>
              <a:ext uri="{FF2B5EF4-FFF2-40B4-BE49-F238E27FC236}">
                <a16:creationId xmlns:a16="http://schemas.microsoft.com/office/drawing/2014/main" id="{9E010A91-5603-4044-AE5E-8201AD8CB1B7}"/>
              </a:ext>
            </a:extLst>
          </p:cNvPr>
          <p:cNvSpPr>
            <a:spLocks noChangeArrowheads="1"/>
          </p:cNvSpPr>
          <p:nvPr/>
        </p:nvSpPr>
        <p:spPr bwMode="auto">
          <a:xfrm>
            <a:off x="3646600" y="2953276"/>
            <a:ext cx="38055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nl-NL" altLang="nl-NL" sz="1600" dirty="0">
                <a:solidFill>
                  <a:srgbClr val="002060"/>
                </a:solidFill>
                <a:cs typeface="Tahoma" panose="020B0604030504040204" pitchFamily="34" charset="0"/>
              </a:rPr>
              <a:t>Zelf contract sluiten met energieleverancier</a:t>
            </a:r>
          </a:p>
        </p:txBody>
      </p:sp>
      <p:sp>
        <p:nvSpPr>
          <p:cNvPr id="27" name="Rechthoek 26">
            <a:extLst>
              <a:ext uri="{FF2B5EF4-FFF2-40B4-BE49-F238E27FC236}">
                <a16:creationId xmlns:a16="http://schemas.microsoft.com/office/drawing/2014/main" id="{70B439AF-CC14-443D-9836-999AE0882823}"/>
              </a:ext>
            </a:extLst>
          </p:cNvPr>
          <p:cNvSpPr>
            <a:spLocks noChangeArrowheads="1"/>
          </p:cNvSpPr>
          <p:nvPr/>
        </p:nvSpPr>
        <p:spPr bwMode="auto">
          <a:xfrm>
            <a:off x="3694181" y="3723878"/>
            <a:ext cx="39551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nl-NL" altLang="nl-NL" sz="1600" dirty="0">
                <a:solidFill>
                  <a:srgbClr val="002060"/>
                </a:solidFill>
                <a:cs typeface="Tahoma" panose="020B0604030504040204" pitchFamily="34" charset="0"/>
              </a:rPr>
              <a:t>Zonder aanvullende subsidie kansloos: SDE++</a:t>
            </a:r>
          </a:p>
        </p:txBody>
      </p:sp>
      <p:sp>
        <p:nvSpPr>
          <p:cNvPr id="28" name="Rechthoek 27">
            <a:extLst>
              <a:ext uri="{FF2B5EF4-FFF2-40B4-BE49-F238E27FC236}">
                <a16:creationId xmlns:a16="http://schemas.microsoft.com/office/drawing/2014/main" id="{D52F23FA-8605-4E7B-9077-818086960812}"/>
              </a:ext>
            </a:extLst>
          </p:cNvPr>
          <p:cNvSpPr>
            <a:spLocks noChangeArrowheads="1"/>
          </p:cNvSpPr>
          <p:nvPr/>
        </p:nvSpPr>
        <p:spPr bwMode="auto">
          <a:xfrm>
            <a:off x="179512" y="3363838"/>
            <a:ext cx="23752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nl-NL" altLang="nl-NL" sz="1600" dirty="0">
                <a:solidFill>
                  <a:srgbClr val="002060"/>
                </a:solidFill>
                <a:cs typeface="Tahoma" panose="020B0604030504040204" pitchFamily="34" charset="0"/>
              </a:rPr>
              <a:t>Relatie met eigen verbruik</a:t>
            </a:r>
          </a:p>
        </p:txBody>
      </p:sp>
      <p:sp>
        <p:nvSpPr>
          <p:cNvPr id="29" name="Rechthoek 28">
            <a:extLst>
              <a:ext uri="{FF2B5EF4-FFF2-40B4-BE49-F238E27FC236}">
                <a16:creationId xmlns:a16="http://schemas.microsoft.com/office/drawing/2014/main" id="{BEE6AEA1-DE05-409B-87B8-7E24AE135158}"/>
              </a:ext>
            </a:extLst>
          </p:cNvPr>
          <p:cNvSpPr>
            <a:spLocks noChangeArrowheads="1"/>
          </p:cNvSpPr>
          <p:nvPr/>
        </p:nvSpPr>
        <p:spPr bwMode="auto">
          <a:xfrm>
            <a:off x="3678510" y="3363838"/>
            <a:ext cx="4133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nl-NL" altLang="nl-NL" sz="1600" dirty="0">
                <a:solidFill>
                  <a:srgbClr val="002060"/>
                </a:solidFill>
                <a:cs typeface="Tahoma" panose="020B0604030504040204" pitchFamily="34" charset="0"/>
              </a:rPr>
              <a:t>GEEN relatie met eigen verbruik</a:t>
            </a:r>
          </a:p>
        </p:txBody>
      </p:sp>
      <p:pic>
        <p:nvPicPr>
          <p:cNvPr id="2" name="Afbeelding 2" descr="Zwijndrecht Gaat Duurzaam">
            <a:extLst>
              <a:ext uri="{FF2B5EF4-FFF2-40B4-BE49-F238E27FC236}">
                <a16:creationId xmlns:a16="http://schemas.microsoft.com/office/drawing/2014/main" id="{8149059D-6491-E9FF-3587-1EED976C0A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298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3" grpId="0"/>
      <p:bldP spid="25" grpId="0"/>
      <p:bldP spid="27" grpId="0"/>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vak 12">
            <a:extLst>
              <a:ext uri="{FF2B5EF4-FFF2-40B4-BE49-F238E27FC236}">
                <a16:creationId xmlns:a16="http://schemas.microsoft.com/office/drawing/2014/main" id="{80386CB7-0A34-4D8E-9192-AF73F6744AC7}"/>
              </a:ext>
            </a:extLst>
          </p:cNvPr>
          <p:cNvSpPr txBox="1"/>
          <p:nvPr/>
        </p:nvSpPr>
        <p:spPr>
          <a:xfrm>
            <a:off x="7058515" y="3594930"/>
            <a:ext cx="2195736" cy="246221"/>
          </a:xfrm>
          <a:prstGeom prst="rect">
            <a:avLst/>
          </a:prstGeom>
          <a:noFill/>
        </p:spPr>
        <p:txBody>
          <a:bodyPr wrap="square" rtlCol="0">
            <a:spAutoFit/>
          </a:bodyPr>
          <a:lstStyle/>
          <a:p>
            <a:r>
              <a:rPr lang="nl-NL" sz="1000" b="1" dirty="0">
                <a:solidFill>
                  <a:schemeClr val="bg1"/>
                </a:solidFill>
              </a:rPr>
              <a:t>Reeweghal Dordrecht</a:t>
            </a:r>
          </a:p>
        </p:txBody>
      </p:sp>
      <p:pic>
        <p:nvPicPr>
          <p:cNvPr id="2" name="Afbeelding 1">
            <a:extLst>
              <a:ext uri="{FF2B5EF4-FFF2-40B4-BE49-F238E27FC236}">
                <a16:creationId xmlns:a16="http://schemas.microsoft.com/office/drawing/2014/main" id="{AEC150A7-0874-12D3-C08F-F4E985C48DB9}"/>
              </a:ext>
            </a:extLst>
          </p:cNvPr>
          <p:cNvPicPr>
            <a:picLocks noChangeAspect="1"/>
          </p:cNvPicPr>
          <p:nvPr/>
        </p:nvPicPr>
        <p:blipFill>
          <a:blip r:embed="rId3"/>
          <a:stretch>
            <a:fillRect/>
          </a:stretch>
        </p:blipFill>
        <p:spPr>
          <a:xfrm>
            <a:off x="107504" y="771550"/>
            <a:ext cx="3759890" cy="4140885"/>
          </a:xfrm>
          <a:prstGeom prst="rect">
            <a:avLst/>
          </a:prstGeom>
        </p:spPr>
      </p:pic>
      <p:pic>
        <p:nvPicPr>
          <p:cNvPr id="3" name="Afbeelding 2">
            <a:extLst>
              <a:ext uri="{FF2B5EF4-FFF2-40B4-BE49-F238E27FC236}">
                <a16:creationId xmlns:a16="http://schemas.microsoft.com/office/drawing/2014/main" id="{32AF691A-5055-A47F-A0A2-64569704EF84}"/>
              </a:ext>
            </a:extLst>
          </p:cNvPr>
          <p:cNvPicPr>
            <a:picLocks noChangeAspect="1"/>
          </p:cNvPicPr>
          <p:nvPr/>
        </p:nvPicPr>
        <p:blipFill>
          <a:blip r:embed="rId4"/>
          <a:stretch>
            <a:fillRect/>
          </a:stretch>
        </p:blipFill>
        <p:spPr>
          <a:xfrm>
            <a:off x="4554793" y="1389425"/>
            <a:ext cx="2808918" cy="3264954"/>
          </a:xfrm>
          <a:prstGeom prst="rect">
            <a:avLst/>
          </a:prstGeom>
        </p:spPr>
      </p:pic>
      <p:pic>
        <p:nvPicPr>
          <p:cNvPr id="4" name="Afbeelding 2" descr="Zwijndrecht Gaat Duurzaam">
            <a:extLst>
              <a:ext uri="{FF2B5EF4-FFF2-40B4-BE49-F238E27FC236}">
                <a16:creationId xmlns:a16="http://schemas.microsoft.com/office/drawing/2014/main" id="{D439C454-6622-498D-4CE3-2CCFAE3445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838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vak 12">
            <a:extLst>
              <a:ext uri="{FF2B5EF4-FFF2-40B4-BE49-F238E27FC236}">
                <a16:creationId xmlns:a16="http://schemas.microsoft.com/office/drawing/2014/main" id="{80386CB7-0A34-4D8E-9192-AF73F6744AC7}"/>
              </a:ext>
            </a:extLst>
          </p:cNvPr>
          <p:cNvSpPr txBox="1"/>
          <p:nvPr/>
        </p:nvSpPr>
        <p:spPr>
          <a:xfrm>
            <a:off x="7058515" y="3594930"/>
            <a:ext cx="2195736" cy="246221"/>
          </a:xfrm>
          <a:prstGeom prst="rect">
            <a:avLst/>
          </a:prstGeom>
          <a:noFill/>
        </p:spPr>
        <p:txBody>
          <a:bodyPr wrap="square" rtlCol="0">
            <a:spAutoFit/>
          </a:bodyPr>
          <a:lstStyle/>
          <a:p>
            <a:r>
              <a:rPr lang="nl-NL" sz="1000" b="1" dirty="0">
                <a:solidFill>
                  <a:schemeClr val="bg1"/>
                </a:solidFill>
              </a:rPr>
              <a:t>Reeweghal Dordrecht</a:t>
            </a:r>
          </a:p>
        </p:txBody>
      </p:sp>
      <p:pic>
        <p:nvPicPr>
          <p:cNvPr id="4" name="Afbeelding 2" descr="Zwijndrecht Gaat Duurzaam">
            <a:extLst>
              <a:ext uri="{FF2B5EF4-FFF2-40B4-BE49-F238E27FC236}">
                <a16:creationId xmlns:a16="http://schemas.microsoft.com/office/drawing/2014/main" id="{D439C454-6622-498D-4CE3-2CCFAE3445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a:extLst>
              <a:ext uri="{FF2B5EF4-FFF2-40B4-BE49-F238E27FC236}">
                <a16:creationId xmlns:a16="http://schemas.microsoft.com/office/drawing/2014/main" id="{1A50E658-88BA-55CE-A3F6-4B3460E7D0A9}"/>
              </a:ext>
            </a:extLst>
          </p:cNvPr>
          <p:cNvPicPr>
            <a:picLocks noChangeAspect="1"/>
          </p:cNvPicPr>
          <p:nvPr/>
        </p:nvPicPr>
        <p:blipFill>
          <a:blip r:embed="rId4"/>
          <a:stretch>
            <a:fillRect/>
          </a:stretch>
        </p:blipFill>
        <p:spPr>
          <a:xfrm>
            <a:off x="1331640" y="978446"/>
            <a:ext cx="5472608" cy="3969568"/>
          </a:xfrm>
          <a:prstGeom prst="rect">
            <a:avLst/>
          </a:prstGeom>
        </p:spPr>
      </p:pic>
    </p:spTree>
    <p:extLst>
      <p:ext uri="{BB962C8B-B14F-4D97-AF65-F5344CB8AC3E}">
        <p14:creationId xmlns:p14="http://schemas.microsoft.com/office/powerpoint/2010/main" val="27896390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97675CF-024F-9635-4033-D1E58F34111F}"/>
              </a:ext>
            </a:extLst>
          </p:cNvPr>
          <p:cNvPicPr>
            <a:picLocks noChangeAspect="1"/>
          </p:cNvPicPr>
          <p:nvPr/>
        </p:nvPicPr>
        <p:blipFill>
          <a:blip r:embed="rId2"/>
          <a:stretch>
            <a:fillRect/>
          </a:stretch>
        </p:blipFill>
        <p:spPr>
          <a:xfrm>
            <a:off x="398035" y="1294830"/>
            <a:ext cx="8347931" cy="2553841"/>
          </a:xfrm>
          <a:prstGeom prst="rect">
            <a:avLst/>
          </a:prstGeom>
        </p:spPr>
      </p:pic>
      <p:pic>
        <p:nvPicPr>
          <p:cNvPr id="2" name="Afbeelding 2" descr="Zwijndrecht Gaat Duurzaam">
            <a:extLst>
              <a:ext uri="{FF2B5EF4-FFF2-40B4-BE49-F238E27FC236}">
                <a16:creationId xmlns:a16="http://schemas.microsoft.com/office/drawing/2014/main" id="{05073100-5F46-FECD-F2DB-054C71905C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914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vak 12">
            <a:extLst>
              <a:ext uri="{FF2B5EF4-FFF2-40B4-BE49-F238E27FC236}">
                <a16:creationId xmlns:a16="http://schemas.microsoft.com/office/drawing/2014/main" id="{80386CB7-0A34-4D8E-9192-AF73F6744AC7}"/>
              </a:ext>
            </a:extLst>
          </p:cNvPr>
          <p:cNvSpPr txBox="1"/>
          <p:nvPr/>
        </p:nvSpPr>
        <p:spPr>
          <a:xfrm>
            <a:off x="7058515" y="3594930"/>
            <a:ext cx="2195736" cy="246221"/>
          </a:xfrm>
          <a:prstGeom prst="rect">
            <a:avLst/>
          </a:prstGeom>
          <a:noFill/>
        </p:spPr>
        <p:txBody>
          <a:bodyPr wrap="square" rtlCol="0">
            <a:spAutoFit/>
          </a:bodyPr>
          <a:lstStyle/>
          <a:p>
            <a:pPr defTabSz="914378"/>
            <a:r>
              <a:rPr lang="nl-NL" sz="1000" b="1" dirty="0">
                <a:solidFill>
                  <a:prstClr val="white"/>
                </a:solidFill>
                <a:latin typeface="Calibri"/>
              </a:rPr>
              <a:t>Reeweghal Dordrecht</a:t>
            </a:r>
          </a:p>
        </p:txBody>
      </p:sp>
      <p:sp>
        <p:nvSpPr>
          <p:cNvPr id="8" name="Rechthoek 4">
            <a:extLst>
              <a:ext uri="{FF2B5EF4-FFF2-40B4-BE49-F238E27FC236}">
                <a16:creationId xmlns:a16="http://schemas.microsoft.com/office/drawing/2014/main" id="{D755A3B3-67CD-40D4-AA5C-8316BFAFEA94}"/>
              </a:ext>
            </a:extLst>
          </p:cNvPr>
          <p:cNvSpPr>
            <a:spLocks noChangeArrowheads="1"/>
          </p:cNvSpPr>
          <p:nvPr/>
        </p:nvSpPr>
        <p:spPr bwMode="auto">
          <a:xfrm>
            <a:off x="326902" y="792276"/>
            <a:ext cx="66698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defTabSz="449263">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defTabSz="449252">
              <a:lnSpc>
                <a:spcPct val="100000"/>
              </a:lnSpc>
              <a:spcBef>
                <a:spcPct val="20000"/>
              </a:spcBef>
              <a:buNone/>
              <a:tabLst>
                <a:tab pos="0" algn="l"/>
                <a:tab pos="447664" algn="l"/>
                <a:tab pos="896915" algn="l"/>
                <a:tab pos="1346166" algn="l"/>
                <a:tab pos="1795418" algn="l"/>
                <a:tab pos="2244669" algn="l"/>
                <a:tab pos="2693921" algn="l"/>
                <a:tab pos="3143171" algn="l"/>
                <a:tab pos="3592424" algn="l"/>
                <a:tab pos="4041674" algn="l"/>
                <a:tab pos="4490926" algn="l"/>
                <a:tab pos="4940177" algn="l"/>
                <a:tab pos="5389428" algn="l"/>
                <a:tab pos="5838679" algn="l"/>
                <a:tab pos="6287931" algn="l"/>
                <a:tab pos="6737182" algn="l"/>
                <a:tab pos="7186433" algn="l"/>
                <a:tab pos="7635684" algn="l"/>
                <a:tab pos="8084936" algn="l"/>
                <a:tab pos="8534187" algn="l"/>
                <a:tab pos="8983439" algn="l"/>
              </a:tabLst>
            </a:pPr>
            <a:r>
              <a:rPr lang="nl-NL" altLang="nl-NL" sz="1800" b="1" dirty="0">
                <a:solidFill>
                  <a:srgbClr val="002060"/>
                </a:solidFill>
                <a:latin typeface="Verdana" panose="020B0604030504040204" pitchFamily="34" charset="0"/>
                <a:ea typeface="Verdana" panose="020B0604030504040204" pitchFamily="34" charset="0"/>
              </a:rPr>
              <a:t>Aandachtspunten m.b.t. verzekering</a:t>
            </a:r>
            <a:endParaRPr lang="nl-NL" altLang="nl-NL" sz="1800" b="1" dirty="0">
              <a:solidFill>
                <a:srgbClr val="FF6600"/>
              </a:solidFill>
              <a:latin typeface="Verdana" panose="020B0604030504040204" pitchFamily="34" charset="0"/>
              <a:ea typeface="Verdana" panose="020B0604030504040204" pitchFamily="34" charset="0"/>
            </a:endParaRPr>
          </a:p>
        </p:txBody>
      </p:sp>
      <p:pic>
        <p:nvPicPr>
          <p:cNvPr id="9" name="Afbeelding 8">
            <a:extLst>
              <a:ext uri="{FF2B5EF4-FFF2-40B4-BE49-F238E27FC236}">
                <a16:creationId xmlns:a16="http://schemas.microsoft.com/office/drawing/2014/main" id="{E68E655D-6DE7-474D-AA8D-8D873A0BA9C8}"/>
              </a:ext>
            </a:extLst>
          </p:cNvPr>
          <p:cNvPicPr>
            <a:picLocks noChangeAspect="1"/>
          </p:cNvPicPr>
          <p:nvPr/>
        </p:nvPicPr>
        <p:blipFill>
          <a:blip r:embed="rId3"/>
          <a:stretch>
            <a:fillRect/>
          </a:stretch>
        </p:blipFill>
        <p:spPr>
          <a:xfrm>
            <a:off x="683568" y="1383723"/>
            <a:ext cx="158268" cy="323932"/>
          </a:xfrm>
          <a:prstGeom prst="rect">
            <a:avLst/>
          </a:prstGeom>
        </p:spPr>
      </p:pic>
      <p:sp>
        <p:nvSpPr>
          <p:cNvPr id="20" name="Rechthoek 19">
            <a:extLst>
              <a:ext uri="{FF2B5EF4-FFF2-40B4-BE49-F238E27FC236}">
                <a16:creationId xmlns:a16="http://schemas.microsoft.com/office/drawing/2014/main" id="{14353AFF-00AC-425F-BE1A-1FF995EF548A}"/>
              </a:ext>
            </a:extLst>
          </p:cNvPr>
          <p:cNvSpPr/>
          <p:nvPr/>
        </p:nvSpPr>
        <p:spPr>
          <a:xfrm>
            <a:off x="1691681" y="4587975"/>
            <a:ext cx="3040984" cy="282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nl-NL">
              <a:solidFill>
                <a:prstClr val="white"/>
              </a:solidFill>
              <a:latin typeface="Calibri"/>
            </a:endParaRPr>
          </a:p>
        </p:txBody>
      </p:sp>
      <p:pic>
        <p:nvPicPr>
          <p:cNvPr id="11" name="Afbeelding 10">
            <a:extLst>
              <a:ext uri="{FF2B5EF4-FFF2-40B4-BE49-F238E27FC236}">
                <a16:creationId xmlns:a16="http://schemas.microsoft.com/office/drawing/2014/main" id="{FFCFA218-0C3E-4FF7-92AD-52F043F51B13}"/>
              </a:ext>
            </a:extLst>
          </p:cNvPr>
          <p:cNvPicPr>
            <a:picLocks noChangeAspect="1"/>
          </p:cNvPicPr>
          <p:nvPr/>
        </p:nvPicPr>
        <p:blipFill>
          <a:blip r:embed="rId3"/>
          <a:stretch>
            <a:fillRect/>
          </a:stretch>
        </p:blipFill>
        <p:spPr>
          <a:xfrm>
            <a:off x="683568" y="1923678"/>
            <a:ext cx="158268" cy="323932"/>
          </a:xfrm>
          <a:prstGeom prst="rect">
            <a:avLst/>
          </a:prstGeom>
        </p:spPr>
      </p:pic>
      <p:sp>
        <p:nvSpPr>
          <p:cNvPr id="12" name="Tekstvak 11">
            <a:extLst>
              <a:ext uri="{FF2B5EF4-FFF2-40B4-BE49-F238E27FC236}">
                <a16:creationId xmlns:a16="http://schemas.microsoft.com/office/drawing/2014/main" id="{3B287C8E-7BF4-4E74-9229-7422EEBDF719}"/>
              </a:ext>
            </a:extLst>
          </p:cNvPr>
          <p:cNvSpPr txBox="1"/>
          <p:nvPr/>
        </p:nvSpPr>
        <p:spPr>
          <a:xfrm>
            <a:off x="937431" y="1281862"/>
            <a:ext cx="7218952" cy="451790"/>
          </a:xfrm>
          <a:prstGeom prst="rect">
            <a:avLst/>
          </a:prstGeom>
          <a:noFill/>
        </p:spPr>
        <p:txBody>
          <a:bodyPr wrap="square" rtlCol="0">
            <a:spAutoFit/>
          </a:bodyPr>
          <a:lstStyle/>
          <a:p>
            <a:pPr defTabSz="914378">
              <a:lnSpc>
                <a:spcPct val="150000"/>
              </a:lnSpc>
            </a:pPr>
            <a:r>
              <a:rPr lang="nl-NL" dirty="0">
                <a:solidFill>
                  <a:srgbClr val="00365F"/>
                </a:solidFill>
                <a:latin typeface="Verdana" panose="020B0604030504040204" pitchFamily="34" charset="0"/>
                <a:ea typeface="Verdana" panose="020B0604030504040204" pitchFamily="34" charset="0"/>
              </a:rPr>
              <a:t>Verzekering</a:t>
            </a:r>
          </a:p>
        </p:txBody>
      </p:sp>
      <p:sp>
        <p:nvSpPr>
          <p:cNvPr id="15" name="Tekstvak 14">
            <a:extLst>
              <a:ext uri="{FF2B5EF4-FFF2-40B4-BE49-F238E27FC236}">
                <a16:creationId xmlns:a16="http://schemas.microsoft.com/office/drawing/2014/main" id="{BABD0934-D4E6-4148-94D0-B8ED15B547CC}"/>
              </a:ext>
            </a:extLst>
          </p:cNvPr>
          <p:cNvSpPr txBox="1"/>
          <p:nvPr/>
        </p:nvSpPr>
        <p:spPr>
          <a:xfrm>
            <a:off x="971601" y="1800880"/>
            <a:ext cx="7218952" cy="451790"/>
          </a:xfrm>
          <a:prstGeom prst="rect">
            <a:avLst/>
          </a:prstGeom>
          <a:noFill/>
        </p:spPr>
        <p:txBody>
          <a:bodyPr wrap="square" rtlCol="0">
            <a:spAutoFit/>
          </a:bodyPr>
          <a:lstStyle/>
          <a:p>
            <a:pPr defTabSz="914378">
              <a:lnSpc>
                <a:spcPct val="150000"/>
              </a:lnSpc>
            </a:pPr>
            <a:r>
              <a:rPr lang="nl-NL" dirty="0">
                <a:solidFill>
                  <a:srgbClr val="00365F"/>
                </a:solidFill>
                <a:latin typeface="Verdana" panose="020B0604030504040204" pitchFamily="34" charset="0"/>
                <a:ea typeface="Verdana" panose="020B0604030504040204" pitchFamily="34" charset="0"/>
              </a:rPr>
              <a:t>Verbond van Verzekeraars: Voorbeeldclausule Zonnepanelen </a:t>
            </a:r>
          </a:p>
        </p:txBody>
      </p:sp>
      <p:pic>
        <p:nvPicPr>
          <p:cNvPr id="16" name="Afbeelding 15">
            <a:extLst>
              <a:ext uri="{FF2B5EF4-FFF2-40B4-BE49-F238E27FC236}">
                <a16:creationId xmlns:a16="http://schemas.microsoft.com/office/drawing/2014/main" id="{173341D4-4E5F-4BF6-B207-AB0E888B0ADC}"/>
              </a:ext>
            </a:extLst>
          </p:cNvPr>
          <p:cNvPicPr>
            <a:picLocks noChangeAspect="1"/>
          </p:cNvPicPr>
          <p:nvPr/>
        </p:nvPicPr>
        <p:blipFill>
          <a:blip r:embed="rId3"/>
          <a:stretch>
            <a:fillRect/>
          </a:stretch>
        </p:blipFill>
        <p:spPr>
          <a:xfrm>
            <a:off x="683568" y="2427735"/>
            <a:ext cx="158268" cy="323932"/>
          </a:xfrm>
          <a:prstGeom prst="rect">
            <a:avLst/>
          </a:prstGeom>
        </p:spPr>
      </p:pic>
      <p:sp>
        <p:nvSpPr>
          <p:cNvPr id="17" name="Tekstvak 16">
            <a:extLst>
              <a:ext uri="{FF2B5EF4-FFF2-40B4-BE49-F238E27FC236}">
                <a16:creationId xmlns:a16="http://schemas.microsoft.com/office/drawing/2014/main" id="{446633C0-50E3-4F22-8036-634783CAAA36}"/>
              </a:ext>
            </a:extLst>
          </p:cNvPr>
          <p:cNvSpPr txBox="1"/>
          <p:nvPr/>
        </p:nvSpPr>
        <p:spPr>
          <a:xfrm>
            <a:off x="996959" y="2333122"/>
            <a:ext cx="7218952" cy="451790"/>
          </a:xfrm>
          <a:prstGeom prst="rect">
            <a:avLst/>
          </a:prstGeom>
          <a:noFill/>
        </p:spPr>
        <p:txBody>
          <a:bodyPr wrap="square" rtlCol="0">
            <a:spAutoFit/>
          </a:bodyPr>
          <a:lstStyle/>
          <a:p>
            <a:pPr defTabSz="914378">
              <a:lnSpc>
                <a:spcPct val="150000"/>
              </a:lnSpc>
            </a:pPr>
            <a:r>
              <a:rPr lang="nl-NL" dirty="0">
                <a:solidFill>
                  <a:srgbClr val="00365F"/>
                </a:solidFill>
                <a:latin typeface="Verdana" panose="020B0604030504040204" pitchFamily="34" charset="0"/>
                <a:ea typeface="Verdana" panose="020B0604030504040204" pitchFamily="34" charset="0"/>
              </a:rPr>
              <a:t>Draagkrachtconstructieberekening vereist!</a:t>
            </a:r>
          </a:p>
        </p:txBody>
      </p:sp>
      <p:pic>
        <p:nvPicPr>
          <p:cNvPr id="18" name="Afbeelding 17">
            <a:extLst>
              <a:ext uri="{FF2B5EF4-FFF2-40B4-BE49-F238E27FC236}">
                <a16:creationId xmlns:a16="http://schemas.microsoft.com/office/drawing/2014/main" id="{F6858BBE-9942-451B-8730-0F6A80968606}"/>
              </a:ext>
            </a:extLst>
          </p:cNvPr>
          <p:cNvPicPr>
            <a:picLocks noChangeAspect="1"/>
          </p:cNvPicPr>
          <p:nvPr/>
        </p:nvPicPr>
        <p:blipFill>
          <a:blip r:embed="rId3"/>
          <a:stretch>
            <a:fillRect/>
          </a:stretch>
        </p:blipFill>
        <p:spPr>
          <a:xfrm>
            <a:off x="683568" y="2931791"/>
            <a:ext cx="158268" cy="323932"/>
          </a:xfrm>
          <a:prstGeom prst="rect">
            <a:avLst/>
          </a:prstGeom>
        </p:spPr>
      </p:pic>
      <p:sp>
        <p:nvSpPr>
          <p:cNvPr id="19" name="Tekstvak 18">
            <a:extLst>
              <a:ext uri="{FF2B5EF4-FFF2-40B4-BE49-F238E27FC236}">
                <a16:creationId xmlns:a16="http://schemas.microsoft.com/office/drawing/2014/main" id="{543D6F18-A0CE-46B7-BDDB-13087436310D}"/>
              </a:ext>
            </a:extLst>
          </p:cNvPr>
          <p:cNvSpPr txBox="1"/>
          <p:nvPr/>
        </p:nvSpPr>
        <p:spPr>
          <a:xfrm>
            <a:off x="934655" y="2830250"/>
            <a:ext cx="7010725" cy="451790"/>
          </a:xfrm>
          <a:prstGeom prst="rect">
            <a:avLst/>
          </a:prstGeom>
          <a:noFill/>
        </p:spPr>
        <p:txBody>
          <a:bodyPr wrap="square">
            <a:spAutoFit/>
          </a:bodyPr>
          <a:lstStyle/>
          <a:p>
            <a:pPr defTabSz="914378">
              <a:lnSpc>
                <a:spcPct val="150000"/>
              </a:lnSpc>
            </a:pPr>
            <a:r>
              <a:rPr lang="nl-NL" dirty="0">
                <a:solidFill>
                  <a:srgbClr val="00365F"/>
                </a:solidFill>
                <a:latin typeface="Verdana" panose="020B0604030504040204" pitchFamily="34" charset="0"/>
                <a:ea typeface="Verdana" panose="020B0604030504040204" pitchFamily="34" charset="0"/>
              </a:rPr>
              <a:t>Scope 12 keuring bij oplevering</a:t>
            </a:r>
          </a:p>
        </p:txBody>
      </p:sp>
      <p:pic>
        <p:nvPicPr>
          <p:cNvPr id="2" name="Afbeelding 2" descr="Zwijndrecht Gaat Duurzaam">
            <a:extLst>
              <a:ext uri="{FF2B5EF4-FFF2-40B4-BE49-F238E27FC236}">
                <a16:creationId xmlns:a16="http://schemas.microsoft.com/office/drawing/2014/main" id="{563ABC19-85D3-7B60-9128-ED1288945C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2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86355" y="1554636"/>
            <a:ext cx="8424936" cy="2944781"/>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Stand van zaken energiemarkt</a:t>
            </a:r>
          </a:p>
          <a:p>
            <a:pPr>
              <a:lnSpc>
                <a:spcPct val="150000"/>
              </a:lnSpc>
            </a:pPr>
            <a:r>
              <a:rPr lang="nl-NL" dirty="0">
                <a:solidFill>
                  <a:srgbClr val="00365F"/>
                </a:solidFill>
                <a:latin typeface="Verdana" panose="020B0604030504040204" pitchFamily="34" charset="0"/>
                <a:ea typeface="Verdana" panose="020B0604030504040204" pitchFamily="34" charset="0"/>
              </a:rPr>
              <a:t>Morgen aan de slag! Snelle besparingen</a:t>
            </a:r>
          </a:p>
          <a:p>
            <a:pPr>
              <a:lnSpc>
                <a:spcPct val="150000"/>
              </a:lnSpc>
            </a:pPr>
            <a:r>
              <a:rPr lang="nl-NL" dirty="0">
                <a:solidFill>
                  <a:srgbClr val="00365F"/>
                </a:solidFill>
                <a:latin typeface="Verdana" panose="020B0604030504040204" pitchFamily="34" charset="0"/>
                <a:ea typeface="Verdana" panose="020B0604030504040204" pitchFamily="34" charset="0"/>
              </a:rPr>
              <a:t>De ideale sportvereniging</a:t>
            </a:r>
          </a:p>
          <a:p>
            <a:pPr>
              <a:lnSpc>
                <a:spcPct val="150000"/>
              </a:lnSpc>
            </a:pPr>
            <a:r>
              <a:rPr lang="nl-NL" dirty="0">
                <a:solidFill>
                  <a:srgbClr val="00365F"/>
                </a:solidFill>
                <a:latin typeface="Verdana" panose="020B0604030504040204" pitchFamily="34" charset="0"/>
                <a:ea typeface="Verdana" panose="020B0604030504040204" pitchFamily="34" charset="0"/>
              </a:rPr>
              <a:t>Subsidies en financieringsmogelijkheden</a:t>
            </a:r>
          </a:p>
          <a:p>
            <a:pPr>
              <a:lnSpc>
                <a:spcPct val="150000"/>
              </a:lnSpc>
            </a:pPr>
            <a:r>
              <a:rPr lang="nl-NL" dirty="0">
                <a:solidFill>
                  <a:srgbClr val="00365F"/>
                </a:solidFill>
                <a:latin typeface="Verdana" panose="020B0604030504040204" pitchFamily="34" charset="0"/>
                <a:ea typeface="Verdana" panose="020B0604030504040204" pitchFamily="34" charset="0"/>
              </a:rPr>
              <a:t>Begeleidingstraject Sport NL Groen</a:t>
            </a:r>
          </a:p>
          <a:p>
            <a:pPr>
              <a:lnSpc>
                <a:spcPct val="150000"/>
              </a:lnSpc>
            </a:pPr>
            <a:r>
              <a:rPr lang="nl-NL" dirty="0">
                <a:solidFill>
                  <a:srgbClr val="00365F"/>
                </a:solidFill>
                <a:latin typeface="Verdana" panose="020B0604030504040204" pitchFamily="34" charset="0"/>
                <a:ea typeface="Verdana" panose="020B0604030504040204" pitchFamily="34" charset="0"/>
              </a:rPr>
              <a:t>Al uw vragen!</a:t>
            </a:r>
          </a:p>
          <a:p>
            <a:pPr>
              <a:lnSpc>
                <a:spcPct val="150000"/>
              </a:lnSpc>
            </a:pPr>
            <a:endParaRPr lang="nl-NL" dirty="0">
              <a:solidFill>
                <a:srgbClr val="00365F"/>
              </a:solidFill>
              <a:latin typeface="Verdana" panose="020B0604030504040204" pitchFamily="34" charset="0"/>
              <a:ea typeface="Verdana" panose="020B0604030504040204" pitchFamily="34" charset="0"/>
            </a:endParaRPr>
          </a:p>
        </p:txBody>
      </p:sp>
      <p:pic>
        <p:nvPicPr>
          <p:cNvPr id="4" name="Afbeelding 3">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591119" y="1671754"/>
            <a:ext cx="158268" cy="323932"/>
          </a:xfrm>
          <a:prstGeom prst="rect">
            <a:avLst/>
          </a:prstGeom>
        </p:spPr>
      </p:pic>
      <p:sp>
        <p:nvSpPr>
          <p:cNvPr id="11" name="Tekstvak 10"/>
          <p:cNvSpPr txBox="1"/>
          <p:nvPr/>
        </p:nvSpPr>
        <p:spPr>
          <a:xfrm>
            <a:off x="467544" y="843558"/>
            <a:ext cx="2376264"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Agenda</a:t>
            </a:r>
            <a:endParaRPr lang="nl-NL" dirty="0">
              <a:solidFill>
                <a:srgbClr val="002060"/>
              </a:solidFill>
              <a:latin typeface="Verdana" panose="020B0604030504040204" pitchFamily="34" charset="0"/>
              <a:ea typeface="Verdana" panose="020B0604030504040204" pitchFamily="34" charset="0"/>
            </a:endParaRPr>
          </a:p>
        </p:txBody>
      </p:sp>
      <p:pic>
        <p:nvPicPr>
          <p:cNvPr id="2" name="Afbeelding 1">
            <a:extLst>
              <a:ext uri="{FF2B5EF4-FFF2-40B4-BE49-F238E27FC236}">
                <a16:creationId xmlns:a16="http://schemas.microsoft.com/office/drawing/2014/main" id="{94D3AFB7-A82C-3AF2-C79F-14EF3D1C432E}"/>
              </a:ext>
            </a:extLst>
          </p:cNvPr>
          <p:cNvPicPr>
            <a:picLocks noChangeAspect="1"/>
          </p:cNvPicPr>
          <p:nvPr/>
        </p:nvPicPr>
        <p:blipFill>
          <a:blip r:embed="rId3"/>
          <a:stretch>
            <a:fillRect/>
          </a:stretch>
        </p:blipFill>
        <p:spPr>
          <a:xfrm>
            <a:off x="591119" y="2027184"/>
            <a:ext cx="160521" cy="328542"/>
          </a:xfrm>
          <a:prstGeom prst="rect">
            <a:avLst/>
          </a:prstGeom>
        </p:spPr>
      </p:pic>
      <p:pic>
        <p:nvPicPr>
          <p:cNvPr id="7" name="Afbeelding 6">
            <a:extLst>
              <a:ext uri="{FF2B5EF4-FFF2-40B4-BE49-F238E27FC236}">
                <a16:creationId xmlns:a16="http://schemas.microsoft.com/office/drawing/2014/main" id="{292D1BAD-CC60-7446-A463-C1CC8CCD25F8}"/>
              </a:ext>
            </a:extLst>
          </p:cNvPr>
          <p:cNvPicPr>
            <a:picLocks noChangeAspect="1"/>
          </p:cNvPicPr>
          <p:nvPr/>
        </p:nvPicPr>
        <p:blipFill>
          <a:blip r:embed="rId3"/>
          <a:stretch>
            <a:fillRect/>
          </a:stretch>
        </p:blipFill>
        <p:spPr>
          <a:xfrm>
            <a:off x="588866" y="2427734"/>
            <a:ext cx="160521" cy="328542"/>
          </a:xfrm>
          <a:prstGeom prst="rect">
            <a:avLst/>
          </a:prstGeom>
        </p:spPr>
      </p:pic>
      <p:pic>
        <p:nvPicPr>
          <p:cNvPr id="8" name="Afbeelding 7">
            <a:extLst>
              <a:ext uri="{FF2B5EF4-FFF2-40B4-BE49-F238E27FC236}">
                <a16:creationId xmlns:a16="http://schemas.microsoft.com/office/drawing/2014/main" id="{FFE941D9-D918-C27C-716E-9AA141A7FC7A}"/>
              </a:ext>
            </a:extLst>
          </p:cNvPr>
          <p:cNvPicPr>
            <a:picLocks noChangeAspect="1"/>
          </p:cNvPicPr>
          <p:nvPr/>
        </p:nvPicPr>
        <p:blipFill>
          <a:blip r:embed="rId3"/>
          <a:stretch>
            <a:fillRect/>
          </a:stretch>
        </p:blipFill>
        <p:spPr>
          <a:xfrm>
            <a:off x="588866" y="2859782"/>
            <a:ext cx="160521" cy="328542"/>
          </a:xfrm>
          <a:prstGeom prst="rect">
            <a:avLst/>
          </a:prstGeom>
        </p:spPr>
      </p:pic>
      <p:pic>
        <p:nvPicPr>
          <p:cNvPr id="10" name="Afbeelding 9">
            <a:extLst>
              <a:ext uri="{FF2B5EF4-FFF2-40B4-BE49-F238E27FC236}">
                <a16:creationId xmlns:a16="http://schemas.microsoft.com/office/drawing/2014/main" id="{5DA9BF33-036D-D623-8466-59904940246B}"/>
              </a:ext>
            </a:extLst>
          </p:cNvPr>
          <p:cNvPicPr>
            <a:picLocks noChangeAspect="1"/>
          </p:cNvPicPr>
          <p:nvPr/>
        </p:nvPicPr>
        <p:blipFill>
          <a:blip r:embed="rId3"/>
          <a:stretch>
            <a:fillRect/>
          </a:stretch>
        </p:blipFill>
        <p:spPr>
          <a:xfrm>
            <a:off x="588866" y="3291830"/>
            <a:ext cx="160521" cy="328542"/>
          </a:xfrm>
          <a:prstGeom prst="rect">
            <a:avLst/>
          </a:prstGeom>
        </p:spPr>
      </p:pic>
      <p:pic>
        <p:nvPicPr>
          <p:cNvPr id="12" name="Afbeelding 11">
            <a:extLst>
              <a:ext uri="{FF2B5EF4-FFF2-40B4-BE49-F238E27FC236}">
                <a16:creationId xmlns:a16="http://schemas.microsoft.com/office/drawing/2014/main" id="{EC755A65-AC19-69BA-1562-55BC38CA3EA0}"/>
              </a:ext>
            </a:extLst>
          </p:cNvPr>
          <p:cNvPicPr>
            <a:picLocks noChangeAspect="1"/>
          </p:cNvPicPr>
          <p:nvPr/>
        </p:nvPicPr>
        <p:blipFill>
          <a:blip r:embed="rId3"/>
          <a:stretch>
            <a:fillRect/>
          </a:stretch>
        </p:blipFill>
        <p:spPr>
          <a:xfrm>
            <a:off x="588866" y="3723878"/>
            <a:ext cx="160521" cy="328542"/>
          </a:xfrm>
          <a:prstGeom prst="rect">
            <a:avLst/>
          </a:prstGeom>
        </p:spPr>
      </p:pic>
      <p:pic>
        <p:nvPicPr>
          <p:cNvPr id="3" name="Afbeelding 2" descr="Zwijndrecht Gaat Duurzaam">
            <a:extLst>
              <a:ext uri="{FF2B5EF4-FFF2-40B4-BE49-F238E27FC236}">
                <a16:creationId xmlns:a16="http://schemas.microsoft.com/office/drawing/2014/main" id="{3B9E588F-5FE7-6BC3-538F-59161B3F14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341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539552" y="1554636"/>
            <a:ext cx="8424936"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Landelijk: BOSA</a:t>
            </a:r>
          </a:p>
        </p:txBody>
      </p:sp>
      <p:pic>
        <p:nvPicPr>
          <p:cNvPr id="4" name="Afbeelding 3">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323528" y="1671754"/>
            <a:ext cx="158268" cy="323932"/>
          </a:xfrm>
          <a:prstGeom prst="rect">
            <a:avLst/>
          </a:prstGeom>
        </p:spPr>
      </p:pic>
      <p:pic>
        <p:nvPicPr>
          <p:cNvPr id="6" name="Afbeelding 5">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323528" y="2067694"/>
            <a:ext cx="160521" cy="328542"/>
          </a:xfrm>
          <a:prstGeom prst="rect">
            <a:avLst/>
          </a:prstGeom>
        </p:spPr>
      </p:pic>
      <p:sp>
        <p:nvSpPr>
          <p:cNvPr id="11" name="Tekstvak 10"/>
          <p:cNvSpPr txBox="1"/>
          <p:nvPr/>
        </p:nvSpPr>
        <p:spPr>
          <a:xfrm>
            <a:off x="467544" y="843558"/>
            <a:ext cx="5832648"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Subsidies en financieringsmogelijkheden</a:t>
            </a:r>
            <a:endParaRPr lang="nl-NL" dirty="0">
              <a:solidFill>
                <a:srgbClr val="002060"/>
              </a:solidFill>
              <a:latin typeface="Verdana" panose="020B0604030504040204" pitchFamily="34" charset="0"/>
              <a:ea typeface="Verdana" panose="020B0604030504040204" pitchFamily="34" charset="0"/>
            </a:endParaRPr>
          </a:p>
        </p:txBody>
      </p:sp>
      <p:sp>
        <p:nvSpPr>
          <p:cNvPr id="3" name="Tekstvak 2">
            <a:extLst>
              <a:ext uri="{FF2B5EF4-FFF2-40B4-BE49-F238E27FC236}">
                <a16:creationId xmlns:a16="http://schemas.microsoft.com/office/drawing/2014/main" id="{DAF95982-0330-4C6D-3DDE-A4FF24390BE3}"/>
              </a:ext>
            </a:extLst>
          </p:cNvPr>
          <p:cNvSpPr txBox="1"/>
          <p:nvPr/>
        </p:nvSpPr>
        <p:spPr>
          <a:xfrm>
            <a:off x="539552" y="1975944"/>
            <a:ext cx="8682189"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Provinciaal: subsidieregeling verduurzaming sportaccommodaties: 25K.</a:t>
            </a:r>
          </a:p>
        </p:txBody>
      </p:sp>
      <p:pic>
        <p:nvPicPr>
          <p:cNvPr id="2" name="Afbeelding 2" descr="Zwijndrecht Gaat Duurzaam">
            <a:extLst>
              <a:ext uri="{FF2B5EF4-FFF2-40B4-BE49-F238E27FC236}">
                <a16:creationId xmlns:a16="http://schemas.microsoft.com/office/drawing/2014/main" id="{863C9C5E-5FC2-4238-9DD9-5CD8A6140A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2822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539552" y="1554636"/>
            <a:ext cx="8424936"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Sportlening met garantstelling Waarborgfonds Sport: 5,4%</a:t>
            </a:r>
          </a:p>
        </p:txBody>
      </p:sp>
      <p:pic>
        <p:nvPicPr>
          <p:cNvPr id="4" name="Afbeelding 3">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323528" y="1671754"/>
            <a:ext cx="158268" cy="323932"/>
          </a:xfrm>
          <a:prstGeom prst="rect">
            <a:avLst/>
          </a:prstGeom>
        </p:spPr>
      </p:pic>
      <p:sp>
        <p:nvSpPr>
          <p:cNvPr id="11" name="Tekstvak 10"/>
          <p:cNvSpPr txBox="1"/>
          <p:nvPr/>
        </p:nvSpPr>
        <p:spPr>
          <a:xfrm>
            <a:off x="467544" y="843558"/>
            <a:ext cx="5832648"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financieringsmogelijkheden</a:t>
            </a:r>
            <a:endParaRPr lang="nl-NL" dirty="0">
              <a:solidFill>
                <a:srgbClr val="002060"/>
              </a:solidFill>
              <a:latin typeface="Verdana" panose="020B0604030504040204" pitchFamily="34" charset="0"/>
              <a:ea typeface="Verdana" panose="020B0604030504040204" pitchFamily="34" charset="0"/>
            </a:endParaRPr>
          </a:p>
        </p:txBody>
      </p:sp>
      <p:pic>
        <p:nvPicPr>
          <p:cNvPr id="2050" name="Picture 2" descr="Stichting Waarborgfonds Sport (SWS) sluit zich aan bij BSNC – BSNC |  Branchevereniging Sport en Cultuurtechniek">
            <a:extLst>
              <a:ext uri="{FF2B5EF4-FFF2-40B4-BE49-F238E27FC236}">
                <a16:creationId xmlns:a16="http://schemas.microsoft.com/office/drawing/2014/main" id="{D4F6D54F-E087-39DE-1BAD-65EBA3A6F4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643476"/>
            <a:ext cx="28575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ank Nederlandse Gemeenten - Wikipedia">
            <a:extLst>
              <a:ext uri="{FF2B5EF4-FFF2-40B4-BE49-F238E27FC236}">
                <a16:creationId xmlns:a16="http://schemas.microsoft.com/office/drawing/2014/main" id="{C7A35279-727F-FF4E-9AF5-383540ED65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219822"/>
            <a:ext cx="2915816" cy="1287819"/>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2" descr="Zwijndrecht Gaat Duurzaam">
            <a:extLst>
              <a:ext uri="{FF2B5EF4-FFF2-40B4-BE49-F238E27FC236}">
                <a16:creationId xmlns:a16="http://schemas.microsoft.com/office/drawing/2014/main" id="{4F72334E-63BB-B585-229F-2A4D3570E9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868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539552" y="1554636"/>
            <a:ext cx="8424936"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Ledenobligaties / </a:t>
            </a:r>
            <a:r>
              <a:rPr lang="nl-NL" dirty="0" err="1">
                <a:solidFill>
                  <a:srgbClr val="00365F"/>
                </a:solidFill>
                <a:latin typeface="Verdana" panose="020B0604030504040204" pitchFamily="34" charset="0"/>
                <a:ea typeface="Verdana" panose="020B0604030504040204" pitchFamily="34" charset="0"/>
              </a:rPr>
              <a:t>crowdfunding</a:t>
            </a:r>
            <a:endParaRPr lang="nl-NL" dirty="0">
              <a:solidFill>
                <a:srgbClr val="00365F"/>
              </a:solidFill>
              <a:latin typeface="Verdana" panose="020B0604030504040204" pitchFamily="34" charset="0"/>
              <a:ea typeface="Verdana" panose="020B0604030504040204" pitchFamily="34" charset="0"/>
            </a:endParaRPr>
          </a:p>
        </p:txBody>
      </p:sp>
      <p:pic>
        <p:nvPicPr>
          <p:cNvPr id="4" name="Afbeelding 3">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323528" y="1671754"/>
            <a:ext cx="158268" cy="323932"/>
          </a:xfrm>
          <a:prstGeom prst="rect">
            <a:avLst/>
          </a:prstGeom>
        </p:spPr>
      </p:pic>
      <p:sp>
        <p:nvSpPr>
          <p:cNvPr id="11" name="Tekstvak 10"/>
          <p:cNvSpPr txBox="1"/>
          <p:nvPr/>
        </p:nvSpPr>
        <p:spPr>
          <a:xfrm>
            <a:off x="467544" y="843558"/>
            <a:ext cx="5832648"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financieringsmogelijkheden</a:t>
            </a:r>
            <a:endParaRPr lang="nl-NL" dirty="0">
              <a:solidFill>
                <a:srgbClr val="002060"/>
              </a:solidFill>
              <a:latin typeface="Verdana" panose="020B0604030504040204" pitchFamily="34" charset="0"/>
              <a:ea typeface="Verdana" panose="020B0604030504040204" pitchFamily="34" charset="0"/>
            </a:endParaRPr>
          </a:p>
        </p:txBody>
      </p:sp>
      <p:pic>
        <p:nvPicPr>
          <p:cNvPr id="3074" name="Picture 2" descr="Crowdfunding voor Clubs – Crowdfunding Cijfers">
            <a:extLst>
              <a:ext uri="{FF2B5EF4-FFF2-40B4-BE49-F238E27FC236}">
                <a16:creationId xmlns:a16="http://schemas.microsoft.com/office/drawing/2014/main" id="{A415D13D-2345-DABE-FEF6-73C8B4F168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2597152"/>
            <a:ext cx="4536951" cy="9183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bligatieplan -">
            <a:extLst>
              <a:ext uri="{FF2B5EF4-FFF2-40B4-BE49-F238E27FC236}">
                <a16:creationId xmlns:a16="http://schemas.microsoft.com/office/drawing/2014/main" id="{DBDD5E16-3836-3E3E-40F1-78D9536326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2465290"/>
            <a:ext cx="3554200" cy="2386762"/>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2" descr="Zwijndrecht Gaat Duurzaam">
            <a:extLst>
              <a:ext uri="{FF2B5EF4-FFF2-40B4-BE49-F238E27FC236}">
                <a16:creationId xmlns:a16="http://schemas.microsoft.com/office/drawing/2014/main" id="{7A68F100-6F22-EF2F-C8F4-B24D4CB99F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11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p:cNvSpPr txBox="1"/>
          <p:nvPr/>
        </p:nvSpPr>
        <p:spPr>
          <a:xfrm>
            <a:off x="395536" y="987574"/>
            <a:ext cx="8064896" cy="400110"/>
          </a:xfrm>
          <a:prstGeom prst="rect">
            <a:avLst/>
          </a:prstGeom>
          <a:noFill/>
        </p:spPr>
        <p:txBody>
          <a:bodyPr wrap="square" rtlCol="0">
            <a:spAutoFit/>
          </a:bodyPr>
          <a:lstStyle/>
          <a:p>
            <a:r>
              <a:rPr lang="nl-NL" sz="2000" b="1" dirty="0">
                <a:solidFill>
                  <a:srgbClr val="00365F"/>
                </a:solidFill>
                <a:latin typeface="Myriad Pro" pitchFamily="34" charset="0"/>
              </a:rPr>
              <a:t>Begeleidingstraject ministerie VWS</a:t>
            </a:r>
            <a:endParaRPr lang="nl-NL" dirty="0">
              <a:solidFill>
                <a:srgbClr val="002060"/>
              </a:solidFill>
            </a:endParaRPr>
          </a:p>
        </p:txBody>
      </p:sp>
      <p:pic>
        <p:nvPicPr>
          <p:cNvPr id="1028" name="Picture 4" descr="NL Groen - CFP">
            <a:extLst>
              <a:ext uri="{FF2B5EF4-FFF2-40B4-BE49-F238E27FC236}">
                <a16:creationId xmlns:a16="http://schemas.microsoft.com/office/drawing/2014/main" id="{92F823D2-C8AA-A8D5-FBE3-10C2D9682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089" y="1851670"/>
            <a:ext cx="7793822" cy="10432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jarig jubileum Sport NL Groen">
            <a:extLst>
              <a:ext uri="{FF2B5EF4-FFF2-40B4-BE49-F238E27FC236}">
                <a16:creationId xmlns:a16="http://schemas.microsoft.com/office/drawing/2014/main" id="{4BFD2C8D-1F47-5A3E-EB3D-93BBD6B860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3394" y="3147814"/>
            <a:ext cx="3837211" cy="1707957"/>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2" descr="Zwijndrecht Gaat Duurzaam">
            <a:extLst>
              <a:ext uri="{FF2B5EF4-FFF2-40B4-BE49-F238E27FC236}">
                <a16:creationId xmlns:a16="http://schemas.microsoft.com/office/drawing/2014/main" id="{ECB0A49E-2059-C10F-E4E8-62C6AA171D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71525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p:cNvSpPr txBox="1"/>
          <p:nvPr/>
        </p:nvSpPr>
        <p:spPr>
          <a:xfrm>
            <a:off x="395536" y="987574"/>
            <a:ext cx="8064896" cy="400110"/>
          </a:xfrm>
          <a:prstGeom prst="rect">
            <a:avLst/>
          </a:prstGeom>
          <a:noFill/>
        </p:spPr>
        <p:txBody>
          <a:bodyPr wrap="square" rtlCol="0">
            <a:spAutoFit/>
          </a:bodyPr>
          <a:lstStyle/>
          <a:p>
            <a:r>
              <a:rPr lang="nl-NL" sz="2000" b="1" dirty="0">
                <a:solidFill>
                  <a:srgbClr val="00365F"/>
                </a:solidFill>
                <a:latin typeface="Myriad Pro" pitchFamily="34" charset="0"/>
              </a:rPr>
              <a:t>Begeleidingstraject ministerie VWS – Sport NL Groen</a:t>
            </a:r>
            <a:endParaRPr lang="nl-NL" dirty="0">
              <a:solidFill>
                <a:srgbClr val="002060"/>
              </a:solidFill>
            </a:endParaRPr>
          </a:p>
        </p:txBody>
      </p:sp>
      <p:sp>
        <p:nvSpPr>
          <p:cNvPr id="2" name="Tekstvak 1">
            <a:extLst>
              <a:ext uri="{FF2B5EF4-FFF2-40B4-BE49-F238E27FC236}">
                <a16:creationId xmlns:a16="http://schemas.microsoft.com/office/drawing/2014/main" id="{33ADD9D1-AD01-01F1-89AF-328F25BC05BA}"/>
              </a:ext>
            </a:extLst>
          </p:cNvPr>
          <p:cNvSpPr txBox="1"/>
          <p:nvPr/>
        </p:nvSpPr>
        <p:spPr>
          <a:xfrm>
            <a:off x="2195736" y="2283718"/>
            <a:ext cx="4320480" cy="369332"/>
          </a:xfrm>
          <a:prstGeom prst="rect">
            <a:avLst/>
          </a:prstGeom>
          <a:noFill/>
        </p:spPr>
        <p:txBody>
          <a:bodyPr wrap="square" rtlCol="0">
            <a:spAutoFit/>
          </a:bodyPr>
          <a:lstStyle/>
          <a:p>
            <a:r>
              <a:rPr lang="nl-NL" dirty="0">
                <a:hlinkClick r:id="rId3"/>
              </a:rPr>
              <a:t>https://www.sportnlgroen.nl/sportnlgroen/</a:t>
            </a:r>
            <a:endParaRPr lang="nl-NL" dirty="0"/>
          </a:p>
        </p:txBody>
      </p:sp>
      <p:pic>
        <p:nvPicPr>
          <p:cNvPr id="3" name="Afbeelding 2" descr="Zwijndrecht Gaat Duurzaam">
            <a:extLst>
              <a:ext uri="{FF2B5EF4-FFF2-40B4-BE49-F238E27FC236}">
                <a16:creationId xmlns:a16="http://schemas.microsoft.com/office/drawing/2014/main" id="{32983ADB-C642-3668-B37E-C99E8E6049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88583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67639" y="1519193"/>
            <a:ext cx="8286311" cy="464166"/>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1. Telefonische kennismaking</a:t>
            </a:r>
            <a:endParaRPr lang="nl-NL" sz="2000" dirty="0">
              <a:solidFill>
                <a:srgbClr val="002060"/>
              </a:solidFill>
              <a:latin typeface="Verdana" panose="020B0604030504040204" pitchFamily="34" charset="0"/>
              <a:ea typeface="Verdana" panose="020B0604030504040204" pitchFamily="34" charset="0"/>
            </a:endParaRPr>
          </a:p>
        </p:txBody>
      </p:sp>
      <p:sp>
        <p:nvSpPr>
          <p:cNvPr id="11" name="Tekstvak 10"/>
          <p:cNvSpPr txBox="1"/>
          <p:nvPr/>
        </p:nvSpPr>
        <p:spPr>
          <a:xfrm>
            <a:off x="395536" y="987574"/>
            <a:ext cx="6480720" cy="400110"/>
          </a:xfrm>
          <a:prstGeom prst="rect">
            <a:avLst/>
          </a:prstGeom>
          <a:noFill/>
        </p:spPr>
        <p:txBody>
          <a:bodyPr wrap="square" rtlCol="0">
            <a:spAutoFit/>
          </a:bodyPr>
          <a:lstStyle/>
          <a:p>
            <a:r>
              <a:rPr lang="nl-NL" sz="2000" b="1" dirty="0">
                <a:solidFill>
                  <a:srgbClr val="00365F"/>
                </a:solidFill>
                <a:latin typeface="Myriad Pro" pitchFamily="34" charset="0"/>
              </a:rPr>
              <a:t>Begeleidingstraject VWS - de stappen:</a:t>
            </a:r>
            <a:endParaRPr lang="nl-NL" dirty="0">
              <a:solidFill>
                <a:srgbClr val="002060"/>
              </a:solidFill>
            </a:endParaRPr>
          </a:p>
        </p:txBody>
      </p:sp>
      <p:sp>
        <p:nvSpPr>
          <p:cNvPr id="9" name="Tekstvak 8"/>
          <p:cNvSpPr txBox="1"/>
          <p:nvPr/>
        </p:nvSpPr>
        <p:spPr>
          <a:xfrm>
            <a:off x="767639" y="1934203"/>
            <a:ext cx="8286311" cy="464166"/>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2. Energiescan door bouwkundige</a:t>
            </a:r>
            <a:endParaRPr lang="nl-NL" sz="2000" dirty="0">
              <a:solidFill>
                <a:srgbClr val="002060"/>
              </a:solidFill>
              <a:latin typeface="Verdana" panose="020B0604030504040204" pitchFamily="34" charset="0"/>
              <a:ea typeface="Verdana" panose="020B0604030504040204" pitchFamily="34" charset="0"/>
            </a:endParaRPr>
          </a:p>
        </p:txBody>
      </p:sp>
      <p:sp>
        <p:nvSpPr>
          <p:cNvPr id="13" name="Tekstvak 12"/>
          <p:cNvSpPr txBox="1"/>
          <p:nvPr/>
        </p:nvSpPr>
        <p:spPr>
          <a:xfrm>
            <a:off x="767640" y="2385949"/>
            <a:ext cx="8286311" cy="464166"/>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3. Plan van aanpak opstellen a.d.h.v. energiescan: wie doet wat?</a:t>
            </a:r>
            <a:endParaRPr lang="nl-NL" sz="2000" dirty="0">
              <a:solidFill>
                <a:srgbClr val="002060"/>
              </a:solidFill>
              <a:latin typeface="Verdana" panose="020B0604030504040204" pitchFamily="34" charset="0"/>
              <a:ea typeface="Verdana" panose="020B0604030504040204" pitchFamily="34" charset="0"/>
            </a:endParaRPr>
          </a:p>
        </p:txBody>
      </p:sp>
      <p:sp>
        <p:nvSpPr>
          <p:cNvPr id="23" name="Tekstvak 22"/>
          <p:cNvSpPr txBox="1"/>
          <p:nvPr/>
        </p:nvSpPr>
        <p:spPr>
          <a:xfrm>
            <a:off x="767641" y="2822085"/>
            <a:ext cx="8286311"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4. Offertes opvragen / businesscases berekenen</a:t>
            </a:r>
          </a:p>
        </p:txBody>
      </p:sp>
      <p:sp>
        <p:nvSpPr>
          <p:cNvPr id="24" name="Tekstvak 23"/>
          <p:cNvSpPr txBox="1"/>
          <p:nvPr/>
        </p:nvSpPr>
        <p:spPr>
          <a:xfrm>
            <a:off x="775591" y="3695473"/>
            <a:ext cx="8286311"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6. Opdrachtverleningen</a:t>
            </a:r>
            <a:endParaRPr lang="nl-NL" sz="2000" dirty="0">
              <a:solidFill>
                <a:srgbClr val="002060"/>
              </a:solidFill>
              <a:latin typeface="Verdana" panose="020B0604030504040204" pitchFamily="34" charset="0"/>
              <a:ea typeface="Verdana" panose="020B0604030504040204" pitchFamily="34" charset="0"/>
            </a:endParaRPr>
          </a:p>
        </p:txBody>
      </p:sp>
      <p:sp>
        <p:nvSpPr>
          <p:cNvPr id="25" name="Tekstvak 24"/>
          <p:cNvSpPr txBox="1"/>
          <p:nvPr/>
        </p:nvSpPr>
        <p:spPr>
          <a:xfrm>
            <a:off x="767642" y="3254450"/>
            <a:ext cx="8286311"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5. Financiering regelen en subsidies aanvragen  / voorbereiden</a:t>
            </a:r>
            <a:endParaRPr lang="nl-NL" sz="2000" dirty="0">
              <a:solidFill>
                <a:srgbClr val="002060"/>
              </a:solidFill>
              <a:latin typeface="Verdana" panose="020B0604030504040204" pitchFamily="34" charset="0"/>
              <a:ea typeface="Verdana" panose="020B0604030504040204" pitchFamily="34" charset="0"/>
            </a:endParaRPr>
          </a:p>
        </p:txBody>
      </p:sp>
      <p:sp>
        <p:nvSpPr>
          <p:cNvPr id="26" name="Tekstvak 25"/>
          <p:cNvSpPr txBox="1"/>
          <p:nvPr/>
        </p:nvSpPr>
        <p:spPr>
          <a:xfrm>
            <a:off x="767644" y="4083918"/>
            <a:ext cx="7404756"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7. Uitvoering  werkzaamheden / monitoring resultaat</a:t>
            </a:r>
            <a:endParaRPr lang="nl-NL" sz="2000" dirty="0">
              <a:solidFill>
                <a:srgbClr val="002060"/>
              </a:solidFill>
              <a:latin typeface="Verdana" panose="020B0604030504040204" pitchFamily="34" charset="0"/>
              <a:ea typeface="Verdana" panose="020B0604030504040204" pitchFamily="34" charset="0"/>
            </a:endParaRPr>
          </a:p>
        </p:txBody>
      </p:sp>
      <p:pic>
        <p:nvPicPr>
          <p:cNvPr id="2" name="Afbeelding 2" descr="Zwijndrecht Gaat Duurzaam">
            <a:extLst>
              <a:ext uri="{FF2B5EF4-FFF2-40B4-BE49-F238E27FC236}">
                <a16:creationId xmlns:a16="http://schemas.microsoft.com/office/drawing/2014/main" id="{3EDF5EB1-6776-BD50-B480-3E44950D1D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430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P spid="23" grpId="0"/>
      <p:bldP spid="24" grpId="0"/>
      <p:bldP spid="25" grpId="0"/>
      <p:bldP spid="2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402FD8FC-7E4C-CD3E-6C7C-E21E2A0F7CEA}"/>
              </a:ext>
            </a:extLst>
          </p:cNvPr>
          <p:cNvPicPr>
            <a:picLocks noChangeAspect="1"/>
          </p:cNvPicPr>
          <p:nvPr/>
        </p:nvPicPr>
        <p:blipFill>
          <a:blip r:embed="rId3"/>
          <a:stretch>
            <a:fillRect/>
          </a:stretch>
        </p:blipFill>
        <p:spPr>
          <a:xfrm>
            <a:off x="1979712" y="1563638"/>
            <a:ext cx="4927345" cy="3083032"/>
          </a:xfrm>
          <a:prstGeom prst="rect">
            <a:avLst/>
          </a:prstGeom>
        </p:spPr>
      </p:pic>
      <p:pic>
        <p:nvPicPr>
          <p:cNvPr id="2" name="Afbeelding 2" descr="Zwijndrecht Gaat Duurzaam">
            <a:extLst>
              <a:ext uri="{FF2B5EF4-FFF2-40B4-BE49-F238E27FC236}">
                <a16:creationId xmlns:a16="http://schemas.microsoft.com/office/drawing/2014/main" id="{DB85926D-27A5-E7CD-171A-32249E05A1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188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DEB2058-3B20-3795-8F96-69C45B11BF2F}"/>
              </a:ext>
            </a:extLst>
          </p:cNvPr>
          <p:cNvSpPr/>
          <p:nvPr/>
        </p:nvSpPr>
        <p:spPr>
          <a:xfrm>
            <a:off x="7524328" y="3507854"/>
            <a:ext cx="1619672" cy="1635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2" descr="Zwijndrecht Gaat Duurzaam">
            <a:extLst>
              <a:ext uri="{FF2B5EF4-FFF2-40B4-BE49-F238E27FC236}">
                <a16:creationId xmlns:a16="http://schemas.microsoft.com/office/drawing/2014/main" id="{4A0A16B7-C0A7-039F-8AAE-43F306C77B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55260951-7625-8519-334E-DA5494233D95}"/>
              </a:ext>
            </a:extLst>
          </p:cNvPr>
          <p:cNvSpPr txBox="1"/>
          <p:nvPr/>
        </p:nvSpPr>
        <p:spPr>
          <a:xfrm>
            <a:off x="395536" y="987574"/>
            <a:ext cx="6048672" cy="461665"/>
          </a:xfrm>
          <a:prstGeom prst="rect">
            <a:avLst/>
          </a:prstGeom>
          <a:noFill/>
        </p:spPr>
        <p:txBody>
          <a:bodyPr wrap="square" rtlCol="0">
            <a:spAutoFit/>
          </a:bodyPr>
          <a:lstStyle/>
          <a:p>
            <a:r>
              <a:rPr lang="nl-NL" sz="2400" b="1" dirty="0">
                <a:solidFill>
                  <a:srgbClr val="00365F"/>
                </a:solidFill>
              </a:rPr>
              <a:t>De Gemeente Zwijndrecht helpt!</a:t>
            </a:r>
          </a:p>
        </p:txBody>
      </p:sp>
      <p:sp>
        <p:nvSpPr>
          <p:cNvPr id="7" name="Tekstvak 6">
            <a:extLst>
              <a:ext uri="{FF2B5EF4-FFF2-40B4-BE49-F238E27FC236}">
                <a16:creationId xmlns:a16="http://schemas.microsoft.com/office/drawing/2014/main" id="{889AE0F5-A3C1-980B-5531-AD902D5DC93F}"/>
              </a:ext>
            </a:extLst>
          </p:cNvPr>
          <p:cNvSpPr txBox="1"/>
          <p:nvPr/>
        </p:nvSpPr>
        <p:spPr>
          <a:xfrm>
            <a:off x="467544" y="1563638"/>
            <a:ext cx="7056784" cy="3847207"/>
          </a:xfrm>
          <a:prstGeom prst="rect">
            <a:avLst/>
          </a:prstGeom>
          <a:noFill/>
        </p:spPr>
        <p:txBody>
          <a:bodyPr wrap="square" rtlCol="0">
            <a:spAutoFit/>
          </a:bodyPr>
          <a:lstStyle/>
          <a:p>
            <a:pPr marL="285750" indent="-285750">
              <a:buFontTx/>
              <a:buChar char="-"/>
            </a:pPr>
            <a:r>
              <a:rPr lang="nl-NL" sz="1600" dirty="0">
                <a:solidFill>
                  <a:srgbClr val="00365F"/>
                </a:solidFill>
                <a:latin typeface="Verdana" panose="020B0604030504040204" pitchFamily="34" charset="0"/>
                <a:ea typeface="Verdana" panose="020B0604030504040204" pitchFamily="34" charset="0"/>
              </a:rPr>
              <a:t>Stimuleringsregeling duurzame sportverenigingen:</a:t>
            </a:r>
          </a:p>
          <a:p>
            <a:pPr marL="742950" lvl="1" indent="-285750">
              <a:buFontTx/>
              <a:buChar char="-"/>
            </a:pPr>
            <a:r>
              <a:rPr lang="nl-NL" sz="1400" dirty="0">
                <a:solidFill>
                  <a:srgbClr val="00365F"/>
                </a:solidFill>
                <a:latin typeface="Verdana" panose="020B0604030504040204" pitchFamily="34" charset="0"/>
                <a:ea typeface="Verdana" panose="020B0604030504040204" pitchFamily="34" charset="0"/>
              </a:rPr>
              <a:t>Helpen en stimuleren</a:t>
            </a:r>
          </a:p>
          <a:p>
            <a:pPr marL="742950" lvl="1" indent="-285750">
              <a:buFontTx/>
              <a:buChar char="-"/>
            </a:pPr>
            <a:r>
              <a:rPr lang="nl-NL" sz="1400" dirty="0">
                <a:solidFill>
                  <a:srgbClr val="00365F"/>
                </a:solidFill>
                <a:latin typeface="Verdana" panose="020B0604030504040204" pitchFamily="34" charset="0"/>
                <a:ea typeface="Verdana" panose="020B0604030504040204" pitchFamily="34" charset="0"/>
              </a:rPr>
              <a:t>Eenmalig een bedrag van </a:t>
            </a:r>
            <a:r>
              <a:rPr lang="nl-NL" sz="1400" dirty="0">
                <a:solidFill>
                  <a:srgbClr val="00365F"/>
                </a:solidFill>
                <a:latin typeface="Verdana" panose="020B0604030504040204" pitchFamily="34" charset="0"/>
                <a:ea typeface="Verdana" panose="020B0604030504040204" pitchFamily="34" charset="0"/>
                <a:cs typeface="Times New Roman" panose="02020603050405020304" pitchFamily="18" charset="0"/>
              </a:rPr>
              <a:t>€2.000 wanneer grote duurzaamheidsingrepen worden gedaan</a:t>
            </a:r>
          </a:p>
          <a:p>
            <a:pPr marL="742950" lvl="1" indent="-285750">
              <a:buFontTx/>
              <a:buChar char="-"/>
            </a:pPr>
            <a:r>
              <a:rPr lang="nl-NL" sz="1400" dirty="0">
                <a:solidFill>
                  <a:srgbClr val="00365F"/>
                </a:solidFill>
                <a:latin typeface="Verdana" panose="020B0604030504040204" pitchFamily="34" charset="0"/>
                <a:ea typeface="Verdana" panose="020B0604030504040204" pitchFamily="34" charset="0"/>
                <a:cs typeface="Times New Roman" panose="02020603050405020304" pitchFamily="18" charset="0"/>
              </a:rPr>
              <a:t>Aantal voorwaarden:</a:t>
            </a:r>
          </a:p>
          <a:p>
            <a:pPr lvl="1"/>
            <a:endParaRPr lang="nl-NL" sz="1400" dirty="0">
              <a:solidFill>
                <a:srgbClr val="00365F"/>
              </a:solidFill>
              <a:latin typeface="Verdana" panose="020B0604030504040204" pitchFamily="34" charset="0"/>
              <a:ea typeface="Verdana" panose="020B0604030504040204" pitchFamily="34" charset="0"/>
              <a:cs typeface="Times New Roman" panose="02020603050405020304" pitchFamily="18" charset="0"/>
            </a:endParaRPr>
          </a:p>
          <a:p>
            <a:pPr marL="1200150" lvl="2" indent="-285750">
              <a:buFontTx/>
              <a:buChar char="-"/>
            </a:pPr>
            <a:r>
              <a:rPr lang="nl-NL" sz="1200" dirty="0">
                <a:solidFill>
                  <a:srgbClr val="00365F"/>
                </a:solidFill>
                <a:latin typeface="Verdana" panose="020B0604030504040204" pitchFamily="34" charset="0"/>
                <a:ea typeface="Verdana" panose="020B0604030504040204" pitchFamily="34" charset="0"/>
                <a:cs typeface="Times New Roman" panose="02020603050405020304" pitchFamily="18" charset="0"/>
              </a:rPr>
              <a:t>Er moet worden deelgenomen aan het zojuist uitgelegde traject van </a:t>
            </a:r>
            <a:r>
              <a:rPr lang="nl-NL" sz="1200" dirty="0" err="1">
                <a:solidFill>
                  <a:srgbClr val="00365F"/>
                </a:solidFill>
                <a:latin typeface="Verdana" panose="020B0604030504040204" pitchFamily="34" charset="0"/>
                <a:ea typeface="Verdana" panose="020B0604030504040204" pitchFamily="34" charset="0"/>
                <a:cs typeface="Times New Roman" panose="02020603050405020304" pitchFamily="18" charset="0"/>
              </a:rPr>
              <a:t>SportStroom</a:t>
            </a:r>
            <a:endParaRPr lang="nl-NL" sz="1200" dirty="0">
              <a:solidFill>
                <a:srgbClr val="00365F"/>
              </a:solidFill>
              <a:latin typeface="Verdana" panose="020B0604030504040204" pitchFamily="34" charset="0"/>
              <a:ea typeface="Verdana" panose="020B0604030504040204" pitchFamily="34" charset="0"/>
              <a:cs typeface="Times New Roman" panose="02020603050405020304" pitchFamily="18" charset="0"/>
            </a:endParaRPr>
          </a:p>
          <a:p>
            <a:pPr marL="1200150" lvl="2" indent="-285750">
              <a:buFontTx/>
              <a:buChar char="-"/>
            </a:pPr>
            <a:r>
              <a:rPr lang="nl-NL" sz="1200" dirty="0">
                <a:solidFill>
                  <a:srgbClr val="00365F"/>
                </a:solidFill>
                <a:latin typeface="Verdana" panose="020B0604030504040204" pitchFamily="34" charset="0"/>
                <a:ea typeface="Verdana" panose="020B0604030504040204" pitchFamily="34" charset="0"/>
                <a:cs typeface="Times New Roman" panose="02020603050405020304" pitchFamily="18" charset="0"/>
              </a:rPr>
              <a:t>Er moet een ingreep worden gedaan die staat beschreven in de regeling (wordt straks uitgereikt)</a:t>
            </a:r>
          </a:p>
          <a:p>
            <a:pPr marL="1200150" lvl="2" indent="-285750">
              <a:buFontTx/>
              <a:buChar char="-"/>
            </a:pPr>
            <a:r>
              <a:rPr lang="nl-NL" sz="1200" dirty="0">
                <a:solidFill>
                  <a:srgbClr val="00365F"/>
                </a:solidFill>
                <a:latin typeface="Verdana" panose="020B0604030504040204" pitchFamily="34" charset="0"/>
                <a:ea typeface="Verdana" panose="020B0604030504040204" pitchFamily="34" charset="0"/>
                <a:cs typeface="Times New Roman" panose="02020603050405020304" pitchFamily="18" charset="0"/>
              </a:rPr>
              <a:t>De maatregelen waarvoor het geld wordt aangevraagd zijn nog niet uitgevoerd</a:t>
            </a:r>
          </a:p>
          <a:p>
            <a:pPr lvl="2"/>
            <a:endParaRPr lang="nl-NL" sz="1200" dirty="0">
              <a:solidFill>
                <a:srgbClr val="00365F"/>
              </a:solidFill>
              <a:latin typeface="Verdana" panose="020B0604030504040204" pitchFamily="34" charset="0"/>
              <a:ea typeface="Verdana" panose="020B0604030504040204" pitchFamily="34" charset="0"/>
              <a:cs typeface="Times New Roman" panose="02020603050405020304" pitchFamily="18" charset="0"/>
            </a:endParaRPr>
          </a:p>
          <a:p>
            <a:pPr marL="742950" lvl="1" indent="-285750">
              <a:buFontTx/>
              <a:buChar char="-"/>
            </a:pPr>
            <a:r>
              <a:rPr lang="nl-NL" sz="1400" dirty="0">
                <a:solidFill>
                  <a:srgbClr val="00365F"/>
                </a:solidFill>
                <a:latin typeface="Verdana" panose="020B0604030504040204" pitchFamily="34" charset="0"/>
                <a:ea typeface="Verdana" panose="020B0604030504040204" pitchFamily="34" charset="0"/>
                <a:cs typeface="Times New Roman" panose="02020603050405020304" pitchFamily="18" charset="0"/>
              </a:rPr>
              <a:t>Er is budget voor alle verenigingen met een eigen accommodatie</a:t>
            </a:r>
          </a:p>
          <a:p>
            <a:pPr marL="742950" lvl="1" indent="-285750">
              <a:buFontTx/>
              <a:buChar char="-"/>
            </a:pPr>
            <a:r>
              <a:rPr lang="nl-NL" sz="1400" dirty="0">
                <a:solidFill>
                  <a:srgbClr val="00365F"/>
                </a:solidFill>
                <a:latin typeface="Verdana" panose="020B0604030504040204" pitchFamily="34" charset="0"/>
                <a:ea typeface="Verdana" panose="020B0604030504040204" pitchFamily="34" charset="0"/>
                <a:cs typeface="Times New Roman" panose="02020603050405020304" pitchFamily="18" charset="0"/>
              </a:rPr>
              <a:t>Informatie over aanvraag en afhandeling wordt uitgereikt</a:t>
            </a:r>
          </a:p>
          <a:p>
            <a:pPr marL="742950" lvl="1" indent="-285750">
              <a:buFontTx/>
              <a:buChar char="-"/>
            </a:pPr>
            <a:r>
              <a:rPr lang="nl-NL" sz="1400" dirty="0">
                <a:solidFill>
                  <a:srgbClr val="00365F"/>
                </a:solidFill>
                <a:latin typeface="Verdana" panose="020B0604030504040204" pitchFamily="34" charset="0"/>
                <a:ea typeface="Verdana" panose="020B0604030504040204" pitchFamily="34" charset="0"/>
                <a:cs typeface="Times New Roman" panose="02020603050405020304" pitchFamily="18" charset="0"/>
              </a:rPr>
              <a:t>Vragen? </a:t>
            </a:r>
          </a:p>
          <a:p>
            <a:pPr marL="1200150" lvl="2" indent="-285750">
              <a:buFontTx/>
              <a:buChar char="-"/>
            </a:pPr>
            <a:endParaRPr lang="nl-NL" sz="1400" dirty="0">
              <a:solidFill>
                <a:srgbClr val="00365F"/>
              </a:solidFill>
              <a:latin typeface="Verdana" panose="020B0604030504040204" pitchFamily="34" charset="0"/>
              <a:ea typeface="Verdana" panose="020B0604030504040204" pitchFamily="34" charset="0"/>
              <a:cs typeface="Times New Roman" panose="02020603050405020304" pitchFamily="18" charset="0"/>
            </a:endParaRPr>
          </a:p>
          <a:p>
            <a:pPr marL="742950" lvl="1" indent="-285750">
              <a:buFontTx/>
              <a:buChar char="-"/>
            </a:pPr>
            <a:endParaRPr lang="nl-NL" dirty="0">
              <a:solidFill>
                <a:srgbClr val="00365F"/>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98274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4E78498-E1F1-9523-C359-85FA54C8721D}"/>
              </a:ext>
            </a:extLst>
          </p:cNvPr>
          <p:cNvPicPr>
            <a:picLocks noChangeAspect="1"/>
          </p:cNvPicPr>
          <p:nvPr/>
        </p:nvPicPr>
        <p:blipFill>
          <a:blip r:embed="rId3"/>
          <a:stretch>
            <a:fillRect/>
          </a:stretch>
        </p:blipFill>
        <p:spPr>
          <a:xfrm>
            <a:off x="2771800" y="1662740"/>
            <a:ext cx="2150548" cy="2432882"/>
          </a:xfrm>
          <a:prstGeom prst="rect">
            <a:avLst/>
          </a:prstGeom>
        </p:spPr>
      </p:pic>
      <p:sp>
        <p:nvSpPr>
          <p:cNvPr id="5" name="Tekstvak 4">
            <a:extLst>
              <a:ext uri="{FF2B5EF4-FFF2-40B4-BE49-F238E27FC236}">
                <a16:creationId xmlns:a16="http://schemas.microsoft.com/office/drawing/2014/main" id="{94595FD3-77A1-8159-A434-AB89291203CA}"/>
              </a:ext>
            </a:extLst>
          </p:cNvPr>
          <p:cNvSpPr txBox="1"/>
          <p:nvPr/>
        </p:nvSpPr>
        <p:spPr>
          <a:xfrm>
            <a:off x="539552" y="751808"/>
            <a:ext cx="4572000" cy="451790"/>
          </a:xfrm>
          <a:prstGeom prst="rect">
            <a:avLst/>
          </a:prstGeom>
          <a:noFill/>
        </p:spPr>
        <p:txBody>
          <a:bodyPr wrap="square">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Stand van zaken energiemarkt</a:t>
            </a:r>
          </a:p>
        </p:txBody>
      </p:sp>
      <p:pic>
        <p:nvPicPr>
          <p:cNvPr id="6" name="Afbeelding 5">
            <a:extLst>
              <a:ext uri="{FF2B5EF4-FFF2-40B4-BE49-F238E27FC236}">
                <a16:creationId xmlns:a16="http://schemas.microsoft.com/office/drawing/2014/main" id="{22A12AF3-511B-815D-03E1-E1139500D6FC}"/>
              </a:ext>
            </a:extLst>
          </p:cNvPr>
          <p:cNvPicPr>
            <a:picLocks noChangeAspect="1"/>
          </p:cNvPicPr>
          <p:nvPr/>
        </p:nvPicPr>
        <p:blipFill>
          <a:blip r:embed="rId4"/>
          <a:stretch>
            <a:fillRect/>
          </a:stretch>
        </p:blipFill>
        <p:spPr>
          <a:xfrm>
            <a:off x="350670" y="879666"/>
            <a:ext cx="158268" cy="323932"/>
          </a:xfrm>
          <a:prstGeom prst="rect">
            <a:avLst/>
          </a:prstGeom>
        </p:spPr>
      </p:pic>
      <p:pic>
        <p:nvPicPr>
          <p:cNvPr id="3" name="Afbeelding 2" descr="Zwijndrecht Gaat Duurzaam">
            <a:extLst>
              <a:ext uri="{FF2B5EF4-FFF2-40B4-BE49-F238E27FC236}">
                <a16:creationId xmlns:a16="http://schemas.microsoft.com/office/drawing/2014/main" id="{B052B6A3-4F90-E10E-64C5-CCD9F333F7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8">
            <a:extLst>
              <a:ext uri="{FF2B5EF4-FFF2-40B4-BE49-F238E27FC236}">
                <a16:creationId xmlns:a16="http://schemas.microsoft.com/office/drawing/2014/main" id="{8BF7BF1C-9A78-D6DF-7DC3-354E5DEC5DF6}"/>
              </a:ext>
            </a:extLst>
          </p:cNvPr>
          <p:cNvPicPr>
            <a:picLocks noChangeAspect="1"/>
          </p:cNvPicPr>
          <p:nvPr/>
        </p:nvPicPr>
        <p:blipFill>
          <a:blip r:embed="rId6"/>
          <a:stretch>
            <a:fillRect/>
          </a:stretch>
        </p:blipFill>
        <p:spPr>
          <a:xfrm rot="1289880">
            <a:off x="5023375" y="3429645"/>
            <a:ext cx="3104507" cy="528666"/>
          </a:xfrm>
          <a:prstGeom prst="rect">
            <a:avLst/>
          </a:prstGeom>
        </p:spPr>
      </p:pic>
      <p:pic>
        <p:nvPicPr>
          <p:cNvPr id="43010" name="Picture 2" descr="Dynamisch Energiecontract: het Goedkoopste Energiecontract?">
            <a:extLst>
              <a:ext uri="{FF2B5EF4-FFF2-40B4-BE49-F238E27FC236}">
                <a16:creationId xmlns:a16="http://schemas.microsoft.com/office/drawing/2014/main" id="{5213D313-5FD3-9596-FF38-B4FAC193648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639609">
            <a:off x="6300192" y="1419033"/>
            <a:ext cx="2343163" cy="1318029"/>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3D85F94C-823B-86C1-1637-C1390134E1C4}"/>
              </a:ext>
            </a:extLst>
          </p:cNvPr>
          <p:cNvPicPr>
            <a:picLocks noChangeAspect="1"/>
          </p:cNvPicPr>
          <p:nvPr/>
        </p:nvPicPr>
        <p:blipFill>
          <a:blip r:embed="rId8"/>
          <a:stretch>
            <a:fillRect/>
          </a:stretch>
        </p:blipFill>
        <p:spPr>
          <a:xfrm>
            <a:off x="155041" y="1440816"/>
            <a:ext cx="2504613" cy="2634822"/>
          </a:xfrm>
          <a:prstGeom prst="rect">
            <a:avLst/>
          </a:prstGeom>
        </p:spPr>
      </p:pic>
    </p:spTree>
    <p:extLst>
      <p:ext uri="{BB962C8B-B14F-4D97-AF65-F5344CB8AC3E}">
        <p14:creationId xmlns:p14="http://schemas.microsoft.com/office/powerpoint/2010/main" val="2876618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94595FD3-77A1-8159-A434-AB89291203CA}"/>
              </a:ext>
            </a:extLst>
          </p:cNvPr>
          <p:cNvSpPr txBox="1"/>
          <p:nvPr/>
        </p:nvSpPr>
        <p:spPr>
          <a:xfrm>
            <a:off x="539552" y="751808"/>
            <a:ext cx="4572000" cy="451790"/>
          </a:xfrm>
          <a:prstGeom prst="rect">
            <a:avLst/>
          </a:prstGeom>
          <a:noFill/>
        </p:spPr>
        <p:txBody>
          <a:bodyPr wrap="square">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Stand van zaken energiemarkt</a:t>
            </a:r>
          </a:p>
        </p:txBody>
      </p:sp>
      <p:pic>
        <p:nvPicPr>
          <p:cNvPr id="6" name="Afbeelding 5">
            <a:extLst>
              <a:ext uri="{FF2B5EF4-FFF2-40B4-BE49-F238E27FC236}">
                <a16:creationId xmlns:a16="http://schemas.microsoft.com/office/drawing/2014/main" id="{22A12AF3-511B-815D-03E1-E1139500D6FC}"/>
              </a:ext>
            </a:extLst>
          </p:cNvPr>
          <p:cNvPicPr>
            <a:picLocks noChangeAspect="1"/>
          </p:cNvPicPr>
          <p:nvPr/>
        </p:nvPicPr>
        <p:blipFill>
          <a:blip r:embed="rId3"/>
          <a:stretch>
            <a:fillRect/>
          </a:stretch>
        </p:blipFill>
        <p:spPr>
          <a:xfrm>
            <a:off x="350670" y="879666"/>
            <a:ext cx="158268" cy="323932"/>
          </a:xfrm>
          <a:prstGeom prst="rect">
            <a:avLst/>
          </a:prstGeom>
        </p:spPr>
      </p:pic>
      <p:pic>
        <p:nvPicPr>
          <p:cNvPr id="3" name="Afbeelding 2" descr="Zwijndrecht Gaat Duurzaam">
            <a:extLst>
              <a:ext uri="{FF2B5EF4-FFF2-40B4-BE49-F238E27FC236}">
                <a16:creationId xmlns:a16="http://schemas.microsoft.com/office/drawing/2014/main" id="{B052B6A3-4F90-E10E-64C5-CCD9F333F7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a:extLst>
              <a:ext uri="{FF2B5EF4-FFF2-40B4-BE49-F238E27FC236}">
                <a16:creationId xmlns:a16="http://schemas.microsoft.com/office/drawing/2014/main" id="{C6718F83-F139-0BC3-C670-4835DA110434}"/>
              </a:ext>
            </a:extLst>
          </p:cNvPr>
          <p:cNvPicPr>
            <a:picLocks noChangeAspect="1"/>
          </p:cNvPicPr>
          <p:nvPr/>
        </p:nvPicPr>
        <p:blipFill>
          <a:blip r:embed="rId5"/>
          <a:stretch>
            <a:fillRect/>
          </a:stretch>
        </p:blipFill>
        <p:spPr>
          <a:xfrm>
            <a:off x="1979712" y="1203598"/>
            <a:ext cx="4861124" cy="3780874"/>
          </a:xfrm>
          <a:prstGeom prst="rect">
            <a:avLst/>
          </a:prstGeom>
        </p:spPr>
      </p:pic>
    </p:spTree>
    <p:extLst>
      <p:ext uri="{BB962C8B-B14F-4D97-AF65-F5344CB8AC3E}">
        <p14:creationId xmlns:p14="http://schemas.microsoft.com/office/powerpoint/2010/main" val="272526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68D131E4-7823-71B2-C8BD-4FA0DBB17445}"/>
              </a:ext>
            </a:extLst>
          </p:cNvPr>
          <p:cNvSpPr txBox="1"/>
          <p:nvPr/>
        </p:nvSpPr>
        <p:spPr>
          <a:xfrm>
            <a:off x="539552" y="751808"/>
            <a:ext cx="4572000" cy="451790"/>
          </a:xfrm>
          <a:prstGeom prst="rect">
            <a:avLst/>
          </a:prstGeom>
          <a:noFill/>
        </p:spPr>
        <p:txBody>
          <a:bodyPr wrap="square">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Stand van zaken energiemarkt</a:t>
            </a:r>
          </a:p>
        </p:txBody>
      </p:sp>
      <p:pic>
        <p:nvPicPr>
          <p:cNvPr id="7" name="Afbeelding 6">
            <a:extLst>
              <a:ext uri="{FF2B5EF4-FFF2-40B4-BE49-F238E27FC236}">
                <a16:creationId xmlns:a16="http://schemas.microsoft.com/office/drawing/2014/main" id="{5520805C-1208-3D3C-588A-47A2FECDAC76}"/>
              </a:ext>
            </a:extLst>
          </p:cNvPr>
          <p:cNvPicPr>
            <a:picLocks noChangeAspect="1"/>
          </p:cNvPicPr>
          <p:nvPr/>
        </p:nvPicPr>
        <p:blipFill>
          <a:blip r:embed="rId3"/>
          <a:stretch>
            <a:fillRect/>
          </a:stretch>
        </p:blipFill>
        <p:spPr>
          <a:xfrm>
            <a:off x="350670" y="879666"/>
            <a:ext cx="158268" cy="323932"/>
          </a:xfrm>
          <a:prstGeom prst="rect">
            <a:avLst/>
          </a:prstGeom>
        </p:spPr>
      </p:pic>
      <p:pic>
        <p:nvPicPr>
          <p:cNvPr id="3" name="Afbeelding 2" descr="Zwijndrecht Gaat Duurzaam">
            <a:extLst>
              <a:ext uri="{FF2B5EF4-FFF2-40B4-BE49-F238E27FC236}">
                <a16:creationId xmlns:a16="http://schemas.microsoft.com/office/drawing/2014/main" id="{4B09FD0E-01EC-0086-3497-75CA4503CC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a:extLst>
              <a:ext uri="{FF2B5EF4-FFF2-40B4-BE49-F238E27FC236}">
                <a16:creationId xmlns:a16="http://schemas.microsoft.com/office/drawing/2014/main" id="{EE38560A-81EB-8943-B44A-1CF7C2F82500}"/>
              </a:ext>
            </a:extLst>
          </p:cNvPr>
          <p:cNvPicPr>
            <a:picLocks noChangeAspect="1"/>
          </p:cNvPicPr>
          <p:nvPr/>
        </p:nvPicPr>
        <p:blipFill>
          <a:blip r:embed="rId5"/>
          <a:stretch>
            <a:fillRect/>
          </a:stretch>
        </p:blipFill>
        <p:spPr>
          <a:xfrm>
            <a:off x="2411760" y="1275605"/>
            <a:ext cx="4140460" cy="3926067"/>
          </a:xfrm>
          <a:prstGeom prst="rect">
            <a:avLst/>
          </a:prstGeom>
        </p:spPr>
      </p:pic>
    </p:spTree>
    <p:extLst>
      <p:ext uri="{BB962C8B-B14F-4D97-AF65-F5344CB8AC3E}">
        <p14:creationId xmlns:p14="http://schemas.microsoft.com/office/powerpoint/2010/main" val="2447356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971600" y="1570154"/>
            <a:ext cx="7218952"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Prijsplafond in 2023:</a:t>
            </a:r>
          </a:p>
        </p:txBody>
      </p:sp>
      <p:pic>
        <p:nvPicPr>
          <p:cNvPr id="4" name="Afbeelding 3">
            <a:extLst>
              <a:ext uri="{FF2B5EF4-FFF2-40B4-BE49-F238E27FC236}">
                <a16:creationId xmlns:a16="http://schemas.microsoft.com/office/drawing/2014/main" id="{2BDD25FA-0752-4D74-8EA1-C2FAA949D88B}"/>
              </a:ext>
            </a:extLst>
          </p:cNvPr>
          <p:cNvPicPr>
            <a:picLocks noChangeAspect="1"/>
          </p:cNvPicPr>
          <p:nvPr/>
        </p:nvPicPr>
        <p:blipFill>
          <a:blip r:embed="rId3"/>
          <a:stretch>
            <a:fillRect/>
          </a:stretch>
        </p:blipFill>
        <p:spPr>
          <a:xfrm>
            <a:off x="591119" y="1671754"/>
            <a:ext cx="158268" cy="323932"/>
          </a:xfrm>
          <a:prstGeom prst="rect">
            <a:avLst/>
          </a:prstGeom>
        </p:spPr>
      </p:pic>
      <p:sp>
        <p:nvSpPr>
          <p:cNvPr id="11" name="Tekstvak 10"/>
          <p:cNvSpPr txBox="1"/>
          <p:nvPr/>
        </p:nvSpPr>
        <p:spPr>
          <a:xfrm>
            <a:off x="467544" y="1122298"/>
            <a:ext cx="7488832"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Stand van zaken energiemarkt – de energierekening</a:t>
            </a:r>
            <a:endParaRPr lang="nl-NL" dirty="0">
              <a:solidFill>
                <a:srgbClr val="002060"/>
              </a:solidFill>
              <a:latin typeface="Verdana" panose="020B0604030504040204" pitchFamily="34" charset="0"/>
              <a:ea typeface="Verdana" panose="020B0604030504040204" pitchFamily="34" charset="0"/>
            </a:endParaRPr>
          </a:p>
        </p:txBody>
      </p:sp>
      <p:sp>
        <p:nvSpPr>
          <p:cNvPr id="3" name="Tekstvak 2">
            <a:extLst>
              <a:ext uri="{FF2B5EF4-FFF2-40B4-BE49-F238E27FC236}">
                <a16:creationId xmlns:a16="http://schemas.microsoft.com/office/drawing/2014/main" id="{34EC5C63-2F9C-3CEF-AD83-D44285818249}"/>
              </a:ext>
            </a:extLst>
          </p:cNvPr>
          <p:cNvSpPr txBox="1"/>
          <p:nvPr/>
        </p:nvSpPr>
        <p:spPr>
          <a:xfrm>
            <a:off x="953448" y="2047952"/>
            <a:ext cx="7218952" cy="451790"/>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Tot 2.900 kWh. stroom  € 0,40 -&gt; daarna de marktprijs</a:t>
            </a:r>
          </a:p>
        </p:txBody>
      </p:sp>
      <p:sp>
        <p:nvSpPr>
          <p:cNvPr id="12" name="Tekstvak 11">
            <a:extLst>
              <a:ext uri="{FF2B5EF4-FFF2-40B4-BE49-F238E27FC236}">
                <a16:creationId xmlns:a16="http://schemas.microsoft.com/office/drawing/2014/main" id="{DB53ED12-77FD-8835-82E9-3DC16A7D5D92}"/>
              </a:ext>
            </a:extLst>
          </p:cNvPr>
          <p:cNvSpPr txBox="1"/>
          <p:nvPr/>
        </p:nvSpPr>
        <p:spPr>
          <a:xfrm>
            <a:off x="971600" y="2493229"/>
            <a:ext cx="7218952" cy="1282787"/>
          </a:xfrm>
          <a:prstGeom prst="rect">
            <a:avLst/>
          </a:prstGeom>
          <a:noFill/>
        </p:spPr>
        <p:txBody>
          <a:bodyPr wrap="square" rtlCol="0">
            <a:spAutoFit/>
          </a:bodyPr>
          <a:lstStyle/>
          <a:p>
            <a:pPr>
              <a:lnSpc>
                <a:spcPct val="150000"/>
              </a:lnSpc>
            </a:pPr>
            <a:r>
              <a:rPr lang="nl-NL" dirty="0">
                <a:solidFill>
                  <a:srgbClr val="00365F"/>
                </a:solidFill>
                <a:latin typeface="Verdana" panose="020B0604030504040204" pitchFamily="34" charset="0"/>
                <a:ea typeface="Verdana" panose="020B0604030504040204" pitchFamily="34" charset="0"/>
              </a:rPr>
              <a:t>Tot 1.200 m</a:t>
            </a:r>
            <a:r>
              <a:rPr lang="nl-NL" baseline="30000" dirty="0">
                <a:solidFill>
                  <a:srgbClr val="00365F"/>
                </a:solidFill>
                <a:latin typeface="Verdana" panose="020B0604030504040204" pitchFamily="34" charset="0"/>
                <a:ea typeface="Verdana" panose="020B0604030504040204" pitchFamily="34" charset="0"/>
              </a:rPr>
              <a:t>3</a:t>
            </a:r>
            <a:r>
              <a:rPr lang="nl-NL" dirty="0">
                <a:solidFill>
                  <a:srgbClr val="00365F"/>
                </a:solidFill>
                <a:latin typeface="Verdana" panose="020B0604030504040204" pitchFamily="34" charset="0"/>
                <a:ea typeface="Verdana" panose="020B0604030504040204" pitchFamily="34" charset="0"/>
              </a:rPr>
              <a:t> gas € 1,45 -&gt; daarna marktprijs</a:t>
            </a:r>
          </a:p>
          <a:p>
            <a:pPr>
              <a:lnSpc>
                <a:spcPct val="150000"/>
              </a:lnSpc>
            </a:pPr>
            <a:endParaRPr lang="nl-NL" dirty="0">
              <a:solidFill>
                <a:srgbClr val="00365F"/>
              </a:solidFill>
              <a:latin typeface="Verdana" panose="020B0604030504040204" pitchFamily="34" charset="0"/>
              <a:ea typeface="Verdana" panose="020B0604030504040204" pitchFamily="34" charset="0"/>
            </a:endParaRPr>
          </a:p>
          <a:p>
            <a:pPr>
              <a:lnSpc>
                <a:spcPct val="150000"/>
              </a:lnSpc>
            </a:pPr>
            <a:r>
              <a:rPr lang="nl-NL" dirty="0">
                <a:solidFill>
                  <a:srgbClr val="00365F"/>
                </a:solidFill>
                <a:latin typeface="Verdana" panose="020B0604030504040204" pitchFamily="34" charset="0"/>
                <a:ea typeface="Verdana" panose="020B0604030504040204" pitchFamily="34" charset="0"/>
              </a:rPr>
              <a:t>-&gt; tarieven zijn all-in!</a:t>
            </a:r>
          </a:p>
        </p:txBody>
      </p:sp>
      <p:pic>
        <p:nvPicPr>
          <p:cNvPr id="2" name="Afbeelding 2" descr="Zwijndrecht Gaat Duurzaam">
            <a:extLst>
              <a:ext uri="{FF2B5EF4-FFF2-40B4-BE49-F238E27FC236}">
                <a16:creationId xmlns:a16="http://schemas.microsoft.com/office/drawing/2014/main" id="{B2211BFF-D8F5-5C3F-84FC-0D1575392D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8">
            <a:extLst>
              <a:ext uri="{FF2B5EF4-FFF2-40B4-BE49-F238E27FC236}">
                <a16:creationId xmlns:a16="http://schemas.microsoft.com/office/drawing/2014/main" id="{297C2A38-86DD-ECF0-B12C-0E4863A7B20B}"/>
              </a:ext>
            </a:extLst>
          </p:cNvPr>
          <p:cNvPicPr>
            <a:picLocks noChangeAspect="1"/>
          </p:cNvPicPr>
          <p:nvPr/>
        </p:nvPicPr>
        <p:blipFill>
          <a:blip r:embed="rId5"/>
          <a:stretch>
            <a:fillRect/>
          </a:stretch>
        </p:blipFill>
        <p:spPr>
          <a:xfrm>
            <a:off x="4069516" y="3003798"/>
            <a:ext cx="5074484" cy="2139702"/>
          </a:xfrm>
          <a:prstGeom prst="rect">
            <a:avLst/>
          </a:prstGeom>
        </p:spPr>
      </p:pic>
    </p:spTree>
    <p:extLst>
      <p:ext uri="{BB962C8B-B14F-4D97-AF65-F5344CB8AC3E}">
        <p14:creationId xmlns:p14="http://schemas.microsoft.com/office/powerpoint/2010/main" val="185030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p:cNvSpPr txBox="1"/>
          <p:nvPr/>
        </p:nvSpPr>
        <p:spPr>
          <a:xfrm>
            <a:off x="467544" y="1122298"/>
            <a:ext cx="7488832" cy="369332"/>
          </a:xfrm>
          <a:prstGeom prst="rect">
            <a:avLst/>
          </a:prstGeom>
          <a:noFill/>
        </p:spPr>
        <p:txBody>
          <a:bodyPr wrap="square" rtlCol="0">
            <a:spAutoFit/>
          </a:bodyPr>
          <a:lstStyle/>
          <a:p>
            <a:r>
              <a:rPr lang="nl-NL" b="1" dirty="0">
                <a:solidFill>
                  <a:srgbClr val="00365F"/>
                </a:solidFill>
                <a:latin typeface="Verdana" panose="020B0604030504040204" pitchFamily="34" charset="0"/>
                <a:ea typeface="Verdana" panose="020B0604030504040204" pitchFamily="34" charset="0"/>
              </a:rPr>
              <a:t>Stand van zaken energiemarkt – de energierekening</a:t>
            </a:r>
            <a:endParaRPr lang="nl-NL" dirty="0">
              <a:solidFill>
                <a:srgbClr val="002060"/>
              </a:solidFill>
              <a:latin typeface="Verdana" panose="020B0604030504040204" pitchFamily="34" charset="0"/>
              <a:ea typeface="Verdana" panose="020B0604030504040204" pitchFamily="34" charset="0"/>
            </a:endParaRPr>
          </a:p>
        </p:txBody>
      </p:sp>
      <p:pic>
        <p:nvPicPr>
          <p:cNvPr id="2" name="Afbeelding 2" descr="Zwijndrecht Gaat Duurzaam">
            <a:extLst>
              <a:ext uri="{FF2B5EF4-FFF2-40B4-BE49-F238E27FC236}">
                <a16:creationId xmlns:a16="http://schemas.microsoft.com/office/drawing/2014/main" id="{BF5A754D-0D15-8ABA-37C0-6272C2225C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195486"/>
            <a:ext cx="2199359" cy="86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fbeelding 3">
            <a:extLst>
              <a:ext uri="{FF2B5EF4-FFF2-40B4-BE49-F238E27FC236}">
                <a16:creationId xmlns:a16="http://schemas.microsoft.com/office/drawing/2014/main" id="{15F82278-4FE1-9DC6-D0C3-8535D5588DEE}"/>
              </a:ext>
            </a:extLst>
          </p:cNvPr>
          <p:cNvPicPr>
            <a:picLocks noChangeAspect="1"/>
          </p:cNvPicPr>
          <p:nvPr/>
        </p:nvPicPr>
        <p:blipFill>
          <a:blip r:embed="rId4"/>
          <a:stretch>
            <a:fillRect/>
          </a:stretch>
        </p:blipFill>
        <p:spPr>
          <a:xfrm>
            <a:off x="1763688" y="1635646"/>
            <a:ext cx="5032899" cy="3207240"/>
          </a:xfrm>
          <a:prstGeom prst="rect">
            <a:avLst/>
          </a:prstGeom>
        </p:spPr>
      </p:pic>
    </p:spTree>
    <p:extLst>
      <p:ext uri="{BB962C8B-B14F-4D97-AF65-F5344CB8AC3E}">
        <p14:creationId xmlns:p14="http://schemas.microsoft.com/office/powerpoint/2010/main" val="2473785567"/>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32582FBDFE634C83011927D44542F9" ma:contentTypeVersion="9" ma:contentTypeDescription="Een nieuw document maken." ma:contentTypeScope="" ma:versionID="f14f48b9d9c8c1dfa41d6ce991c01d6c">
  <xsd:schema xmlns:xsd="http://www.w3.org/2001/XMLSchema" xmlns:xs="http://www.w3.org/2001/XMLSchema" xmlns:p="http://schemas.microsoft.com/office/2006/metadata/properties" xmlns:ns3="40d66a6f-3eab-4210-a11a-61ebd8b6523f" targetNamespace="http://schemas.microsoft.com/office/2006/metadata/properties" ma:root="true" ma:fieldsID="cae16004d505e2a53f770bf494e75693" ns3:_="">
    <xsd:import namespace="40d66a6f-3eab-4210-a11a-61ebd8b6523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_activity"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d66a6f-3eab-4210-a11a-61ebd8b652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_activity" ma:index="14" nillable="true" ma:displayName="_activity" ma:hidden="true" ma:internalName="_activity">
      <xsd:simpleType>
        <xsd:restriction base="dms:Note"/>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0d66a6f-3eab-4210-a11a-61ebd8b6523f" xsi:nil="true"/>
  </documentManagement>
</p:properties>
</file>

<file path=customXml/itemProps1.xml><?xml version="1.0" encoding="utf-8"?>
<ds:datastoreItem xmlns:ds="http://schemas.openxmlformats.org/officeDocument/2006/customXml" ds:itemID="{6D5A9F23-475C-4BB7-8536-574E084EC1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d66a6f-3eab-4210-a11a-61ebd8b652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F11B2B7-3A98-4C0C-BD48-38F35EF9F8D6}">
  <ds:schemaRefs>
    <ds:schemaRef ds:uri="http://schemas.microsoft.com/sharepoint/v3/contenttype/forms"/>
  </ds:schemaRefs>
</ds:datastoreItem>
</file>

<file path=customXml/itemProps3.xml><?xml version="1.0" encoding="utf-8"?>
<ds:datastoreItem xmlns:ds="http://schemas.openxmlformats.org/officeDocument/2006/customXml" ds:itemID="{A0BB861E-A8AC-4D90-8114-495D13D199D4}">
  <ds:schemaRefs>
    <ds:schemaRef ds:uri="http://schemas.microsoft.com/office/2006/documentManagement/types"/>
    <ds:schemaRef ds:uri="http://purl.org/dc/dcmitype/"/>
    <ds:schemaRef ds:uri="40d66a6f-3eab-4210-a11a-61ebd8b6523f"/>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9136</TotalTime>
  <Words>1316</Words>
  <Application>Microsoft Office PowerPoint</Application>
  <PresentationFormat>Diavoorstelling (16:9)</PresentationFormat>
  <Paragraphs>294</Paragraphs>
  <Slides>47</Slides>
  <Notes>43</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47</vt:i4>
      </vt:variant>
    </vt:vector>
  </HeadingPairs>
  <TitlesOfParts>
    <vt:vector size="53" baseType="lpstr">
      <vt:lpstr>Arial</vt:lpstr>
      <vt:lpstr>Calibri</vt:lpstr>
      <vt:lpstr>Montserrat</vt:lpstr>
      <vt:lpstr>Myriad Pro</vt:lpstr>
      <vt:lpstr>Verdana</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Madelon</dc:creator>
  <cp:lastModifiedBy>Romijn, OM (Olaf)</cp:lastModifiedBy>
  <cp:revision>318</cp:revision>
  <dcterms:created xsi:type="dcterms:W3CDTF">2017-03-30T11:11:48Z</dcterms:created>
  <dcterms:modified xsi:type="dcterms:W3CDTF">2023-08-31T07:42:37Z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0x0101006732582FBDFE634C83011927D44542F9</vt:lpwstr>
  </property>
</Properties>
</file>