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7" r:id="rId3"/>
  </p:sldMasterIdLst>
  <p:sldIdLst>
    <p:sldId id="263" r:id="rId4"/>
    <p:sldId id="261" r:id="rId5"/>
    <p:sldId id="260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5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128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971600" y="2780928"/>
            <a:ext cx="7128792" cy="936104"/>
          </a:xfrm>
        </p:spPr>
        <p:txBody>
          <a:bodyPr/>
          <a:lstStyle>
            <a:lvl1pPr algn="l">
              <a:defRPr kumimoji="0" lang="nl-NL" sz="4000" b="1" i="0" u="none" strike="noStrike" kern="1200" cap="none" spc="0" normalizeH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Bold"/>
                <a:ea typeface="+mn-ea"/>
                <a:cs typeface="Arial Bold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971600" y="3717032"/>
            <a:ext cx="7128792" cy="648072"/>
          </a:xfrm>
        </p:spPr>
        <p:txBody>
          <a:bodyPr>
            <a:normAutofit/>
          </a:bodyPr>
          <a:lstStyle>
            <a:lvl1pPr marL="0" indent="0" algn="l">
              <a:buNone/>
              <a:defRPr kumimoji="0" lang="nl-NL" sz="4000" b="0" i="0" u="none" strike="noStrike" kern="1200" cap="none" spc="0" normalizeH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228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88B9-D57F-B047-81A3-A0C82F1673CC}" type="datetimeFigureOut">
              <a:rPr lang="en-US" smtClean="0"/>
              <a:pPr/>
              <a:t>6/23/2021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9A0F-DC51-084A-BD91-E9B313D1A4A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5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Vervolg pagin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ChangeAspect="1"/>
          </p:cNvSpPr>
          <p:nvPr>
            <p:ph idx="1"/>
          </p:nvPr>
        </p:nvSpPr>
        <p:spPr>
          <a:xfrm>
            <a:off x="1115616" y="1600200"/>
            <a:ext cx="6984776" cy="4525963"/>
          </a:xfrm>
        </p:spPr>
        <p:txBody>
          <a:bodyPr>
            <a:normAutofit/>
          </a:bodyPr>
          <a:lstStyle>
            <a:lvl1pPr marL="0" indent="-360000" defTabSz="720000">
              <a:lnSpc>
                <a:spcPts val="2200"/>
              </a:lnSpc>
              <a:spcBef>
                <a:spcPts val="0"/>
              </a:spcBef>
              <a:defRPr sz="2000">
                <a:solidFill>
                  <a:srgbClr val="0056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0000" indent="-360000" defTabSz="720000">
              <a:lnSpc>
                <a:spcPts val="2200"/>
              </a:lnSpc>
              <a:spcBef>
                <a:spcPts val="0"/>
              </a:spcBef>
              <a:defRPr lang="nl-NL" sz="2000" kern="1200" dirty="0" smtClean="0">
                <a:solidFill>
                  <a:srgbClr val="00569C"/>
                </a:solidFill>
                <a:latin typeface="Arial"/>
                <a:ea typeface="+mn-ea"/>
                <a:cs typeface="Arial"/>
              </a:defRPr>
            </a:lvl2pPr>
            <a:lvl3pPr>
              <a:defRPr sz="1600">
                <a:solidFill>
                  <a:srgbClr val="0056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056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056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7" name="Titel 1"/>
          <p:cNvSpPr>
            <a:spLocks noGrp="1" noChangeAspect="1"/>
          </p:cNvSpPr>
          <p:nvPr>
            <p:ph type="ctrTitle"/>
          </p:nvPr>
        </p:nvSpPr>
        <p:spPr>
          <a:xfrm>
            <a:off x="1115616" y="908721"/>
            <a:ext cx="6984776" cy="576063"/>
          </a:xfrm>
        </p:spPr>
        <p:txBody>
          <a:bodyPr/>
          <a:lstStyle>
            <a:lvl1pPr algn="l">
              <a:defRPr lang="nl-NL" sz="2800" b="1" kern="1200" smtClean="0">
                <a:solidFill>
                  <a:srgbClr val="660066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0978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Vervolg pagina meerdere regels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ChangeAspect="1"/>
          </p:cNvSpPr>
          <p:nvPr>
            <p:ph idx="1"/>
          </p:nvPr>
        </p:nvSpPr>
        <p:spPr>
          <a:xfrm>
            <a:off x="1115616" y="1600200"/>
            <a:ext cx="6984776" cy="4525963"/>
          </a:xfrm>
        </p:spPr>
        <p:txBody>
          <a:bodyPr>
            <a:normAutofit/>
          </a:bodyPr>
          <a:lstStyle>
            <a:lvl1pPr marL="0" indent="-360000" defTabSz="720000">
              <a:lnSpc>
                <a:spcPts val="2200"/>
              </a:lnSpc>
              <a:spcBef>
                <a:spcPts val="0"/>
              </a:spcBef>
              <a:defRPr sz="2000">
                <a:solidFill>
                  <a:srgbClr val="0056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0000" indent="-360000" defTabSz="720000">
              <a:lnSpc>
                <a:spcPts val="2200"/>
              </a:lnSpc>
              <a:spcBef>
                <a:spcPts val="0"/>
              </a:spcBef>
              <a:defRPr lang="nl-NL" sz="2000" kern="1200" dirty="0" smtClean="0">
                <a:solidFill>
                  <a:srgbClr val="00569C"/>
                </a:solidFill>
                <a:latin typeface="Arial"/>
                <a:ea typeface="+mn-ea"/>
                <a:cs typeface="Arial"/>
              </a:defRPr>
            </a:lvl2pPr>
            <a:lvl3pPr>
              <a:defRPr sz="1600">
                <a:solidFill>
                  <a:srgbClr val="0056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056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056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7" name="Titel 1"/>
          <p:cNvSpPr>
            <a:spLocks noGrp="1" noChangeAspect="1"/>
          </p:cNvSpPr>
          <p:nvPr>
            <p:ph type="ctrTitle"/>
          </p:nvPr>
        </p:nvSpPr>
        <p:spPr>
          <a:xfrm>
            <a:off x="1115616" y="908721"/>
            <a:ext cx="6984776" cy="576063"/>
          </a:xfrm>
        </p:spPr>
        <p:txBody>
          <a:bodyPr>
            <a:normAutofit/>
          </a:bodyPr>
          <a:lstStyle>
            <a:lvl1pPr algn="l">
              <a:defRPr lang="nl-NL" sz="2000" b="1" kern="1200" baseline="0" smtClean="0">
                <a:solidFill>
                  <a:srgbClr val="660066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263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 noChangeAspect="1"/>
          </p:cNvSpPr>
          <p:nvPr>
            <p:ph idx="1"/>
          </p:nvPr>
        </p:nvSpPr>
        <p:spPr>
          <a:xfrm>
            <a:off x="1115616" y="764704"/>
            <a:ext cx="6984776" cy="5361459"/>
          </a:xfrm>
        </p:spPr>
        <p:txBody>
          <a:bodyPr>
            <a:normAutofit/>
          </a:bodyPr>
          <a:lstStyle>
            <a:lvl1pPr marL="0" indent="0" defTabSz="720000">
              <a:lnSpc>
                <a:spcPts val="2200"/>
              </a:lnSpc>
              <a:spcBef>
                <a:spcPts val="0"/>
              </a:spcBef>
              <a:buNone/>
              <a:defRPr sz="200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0" defTabSz="720000">
              <a:lnSpc>
                <a:spcPts val="2200"/>
              </a:lnSpc>
              <a:spcBef>
                <a:spcPts val="0"/>
              </a:spcBef>
              <a:buNone/>
              <a:defRPr lang="nl-NL" sz="2000" kern="1200" dirty="0" smtClean="0">
                <a:solidFill>
                  <a:srgbClr val="660066"/>
                </a:solidFill>
                <a:latin typeface="Arial"/>
                <a:ea typeface="+mn-ea"/>
                <a:cs typeface="Arial"/>
              </a:defRPr>
            </a:lvl2pPr>
            <a:lvl3pPr>
              <a:defRPr sz="1600">
                <a:solidFill>
                  <a:srgbClr val="0056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056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056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85389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ECB17-DF38-4FAE-AB09-BF95865B71F2}" type="datetimeFigureOut">
              <a:rPr lang="nl-NL" smtClean="0"/>
              <a:t>23-6-2021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6690F-7C41-4A40-8935-17A8C82C32C6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6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9FA95-9A98-4785-BB1C-413E68C0264E}" type="datetimeFigureOut">
              <a:rPr lang="nl-NL" smtClean="0"/>
              <a:t>23-6-2021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FDA61-0491-4131-BEDC-97C20A45C9D1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" y="0"/>
            <a:ext cx="9135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1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CA884-9D97-4073-8B44-7CCBACB6E54F}" type="datetimeFigureOut">
              <a:rPr lang="nl-NL" smtClean="0"/>
              <a:t>23-6-2021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4D6AE-092F-49E7-8A6A-434A79032A1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9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ldstein.nl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066800" y="2780928"/>
            <a:ext cx="7010400" cy="15841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Halt en Sport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/>
              <a:t>Wanneer Halt?</a:t>
            </a:r>
          </a:p>
          <a:p>
            <a:pPr>
              <a:lnSpc>
                <a:spcPct val="150000"/>
              </a:lnSpc>
            </a:pPr>
            <a:r>
              <a:rPr lang="nl-NL" sz="2400" b="1" dirty="0"/>
              <a:t>Overzicht sportproducten</a:t>
            </a:r>
          </a:p>
          <a:p>
            <a:pPr lvl="1">
              <a:lnSpc>
                <a:spcPct val="150000"/>
              </a:lnSpc>
            </a:pPr>
            <a:r>
              <a:rPr lang="nl-NL" dirty="0"/>
              <a:t>Tuchtrecht producten</a:t>
            </a:r>
          </a:p>
          <a:p>
            <a:pPr lvl="1">
              <a:lnSpc>
                <a:spcPct val="150000"/>
              </a:lnSpc>
            </a:pPr>
            <a:r>
              <a:rPr lang="nl-NL" dirty="0"/>
              <a:t>Overig product (1) Presentatie SGR</a:t>
            </a:r>
          </a:p>
          <a:p>
            <a:pPr lvl="1">
              <a:lnSpc>
                <a:spcPct val="150000"/>
              </a:lnSpc>
            </a:pPr>
            <a:r>
              <a:rPr lang="nl-NL" dirty="0"/>
              <a:t>Overig product (2) Controle is winnen</a:t>
            </a:r>
          </a:p>
          <a:p>
            <a:pPr lvl="1">
              <a:lnSpc>
                <a:spcPct val="150000"/>
              </a:lnSpc>
            </a:pPr>
            <a:r>
              <a:rPr lang="nl-NL" dirty="0"/>
              <a:t>Overig product (3) Herstel en bemiddeling</a:t>
            </a:r>
          </a:p>
          <a:p>
            <a:pPr>
              <a:lnSpc>
                <a:spcPct val="150000"/>
              </a:lnSpc>
            </a:pPr>
            <a:r>
              <a:rPr lang="nl-NL" sz="2400" b="1" dirty="0"/>
              <a:t>Samenwerking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Inhoud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122759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1115616" y="1916832"/>
            <a:ext cx="6984776" cy="4525963"/>
          </a:xfrm>
        </p:spPr>
        <p:txBody>
          <a:bodyPr/>
          <a:lstStyle/>
          <a:p>
            <a:r>
              <a:rPr lang="nl-NL" b="1" dirty="0"/>
              <a:t>Politie, Boa, Leerplicht, Officier van Justitie</a:t>
            </a:r>
            <a:br>
              <a:rPr lang="nl-NL" dirty="0"/>
            </a:br>
            <a:r>
              <a:rPr lang="nl-NL" dirty="0"/>
              <a:t>  	</a:t>
            </a:r>
            <a:r>
              <a:rPr lang="nl-NL" sz="1800" dirty="0"/>
              <a:t>Strafzaken voor jongeren van 12-18 jaar die een</a:t>
            </a:r>
            <a:br>
              <a:rPr lang="nl-NL" sz="1800" dirty="0"/>
            </a:br>
            <a:r>
              <a:rPr lang="nl-NL" sz="1800" dirty="0"/>
              <a:t> 	strafbaar feit plegen.</a:t>
            </a:r>
          </a:p>
          <a:p>
            <a:endParaRPr lang="nl-NL" dirty="0"/>
          </a:p>
          <a:p>
            <a:r>
              <a:rPr lang="nl-NL" b="1" dirty="0"/>
              <a:t>Voorlichtingen scholen</a:t>
            </a:r>
          </a:p>
          <a:p>
            <a:pPr marL="360000" lvl="1" indent="0">
              <a:buNone/>
            </a:pPr>
            <a:r>
              <a:rPr lang="nl-NL" dirty="0"/>
              <a:t>	</a:t>
            </a:r>
            <a:r>
              <a:rPr lang="nl-NL" sz="1800" dirty="0"/>
              <a:t>Jeugdcriminaliteit, online veiligheid, overlast rond de</a:t>
            </a:r>
            <a:br>
              <a:rPr lang="nl-NL" sz="1800" dirty="0"/>
            </a:br>
            <a:r>
              <a:rPr lang="nl-NL" sz="1800" dirty="0"/>
              <a:t> 	jaarwisseling, invloed van de groep, wapens en</a:t>
            </a:r>
            <a:br>
              <a:rPr lang="nl-NL" sz="1800" dirty="0"/>
            </a:br>
            <a:r>
              <a:rPr lang="nl-NL" sz="1800" dirty="0"/>
              <a:t> 	geweld, veilig publieke taak. </a:t>
            </a:r>
            <a:br>
              <a:rPr lang="nl-NL" dirty="0"/>
            </a:br>
            <a:endParaRPr lang="nl-NL" dirty="0"/>
          </a:p>
          <a:p>
            <a:r>
              <a:rPr lang="nl-NL" b="1" dirty="0"/>
              <a:t>Sport</a:t>
            </a:r>
          </a:p>
          <a:p>
            <a:pPr indent="0">
              <a:buNone/>
            </a:pPr>
            <a:r>
              <a:rPr lang="nl-NL" dirty="0"/>
              <a:t>	</a:t>
            </a:r>
            <a:r>
              <a:rPr lang="nl-NL" sz="1800" dirty="0"/>
              <a:t>Bij Halt werken we ook aan voorkomen en aanpakken</a:t>
            </a:r>
            <a:br>
              <a:rPr lang="nl-NL" sz="1800" dirty="0"/>
            </a:br>
            <a:r>
              <a:rPr lang="nl-NL" sz="1800" dirty="0"/>
              <a:t> 	van grensoverschrijdend gedrag op het veld. Zie producten.</a:t>
            </a:r>
            <a:endParaRPr lang="nl-NL" dirty="0"/>
          </a:p>
        </p:txBody>
      </p:sp>
      <p:sp>
        <p:nvSpPr>
          <p:cNvPr id="3" name="Titel 2"/>
          <p:cNvSpPr>
            <a:spLocks noGrp="1" noChangeAspect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Wanneer</a:t>
            </a:r>
            <a:r>
              <a:rPr lang="en-US" sz="2400" dirty="0"/>
              <a:t> Halt?	</a:t>
            </a:r>
            <a:r>
              <a:rPr lang="en-US" dirty="0"/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5635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1363676-23CB-4A72-8E3F-A6C3F2C0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150000"/>
              </a:lnSpc>
              <a:buNone/>
            </a:pPr>
            <a:r>
              <a:rPr lang="nl-NL" b="1" u="sng" dirty="0"/>
              <a:t>Tuchtrecht producten:</a:t>
            </a:r>
          </a:p>
          <a:p>
            <a:pPr>
              <a:lnSpc>
                <a:spcPct val="150000"/>
              </a:lnSpc>
            </a:pPr>
            <a:r>
              <a:rPr lang="nl-NL" dirty="0"/>
              <a:t>Training Sport en gedrag 1</a:t>
            </a:r>
          </a:p>
          <a:p>
            <a:pPr>
              <a:lnSpc>
                <a:spcPct val="150000"/>
              </a:lnSpc>
            </a:pPr>
            <a:r>
              <a:rPr lang="nl-NL" dirty="0"/>
              <a:t>Training Sport en gedrag 2</a:t>
            </a:r>
            <a:br>
              <a:rPr lang="nl-NL" dirty="0"/>
            </a:br>
            <a:br>
              <a:rPr lang="nl-NL" dirty="0"/>
            </a:br>
            <a:r>
              <a:rPr lang="nl-NL" b="1" u="sng" dirty="0"/>
              <a:t>Overige producten:</a:t>
            </a:r>
          </a:p>
          <a:p>
            <a:pPr>
              <a:lnSpc>
                <a:spcPct val="150000"/>
              </a:lnSpc>
            </a:pPr>
            <a:r>
              <a:rPr lang="nl-NL" dirty="0"/>
              <a:t>1) Presentatie ‘Sportiviteit, gedrag en respect’</a:t>
            </a:r>
          </a:p>
          <a:p>
            <a:pPr>
              <a:lnSpc>
                <a:spcPct val="150000"/>
              </a:lnSpc>
            </a:pPr>
            <a:r>
              <a:rPr lang="nl-NL" dirty="0"/>
              <a:t>2) Controle is winnen</a:t>
            </a:r>
          </a:p>
          <a:p>
            <a:pPr>
              <a:lnSpc>
                <a:spcPct val="150000"/>
              </a:lnSpc>
            </a:pPr>
            <a:r>
              <a:rPr lang="nl-NL" dirty="0"/>
              <a:t>3) Herstel en bemiddeling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68C38DD-CF85-4EB7-A912-C14743D6FF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Overzicht sportproducten</a:t>
            </a:r>
          </a:p>
        </p:txBody>
      </p:sp>
    </p:spTree>
    <p:extLst>
      <p:ext uri="{BB962C8B-B14F-4D97-AF65-F5344CB8AC3E}">
        <p14:creationId xmlns:p14="http://schemas.microsoft.com/office/powerpoint/2010/main" val="475880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A9D25BB-520F-4415-8AA2-F00F26071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b="1" dirty="0"/>
              <a:t>Training Sport en gedrag 1 : </a:t>
            </a:r>
            <a:r>
              <a:rPr lang="nl-NL" dirty="0"/>
              <a:t>12-18 jaar – 5-10 </a:t>
            </a:r>
            <a:r>
              <a:rPr lang="nl-NL" dirty="0" err="1"/>
              <a:t>wedstr</a:t>
            </a:r>
            <a:r>
              <a:rPr lang="nl-NL" dirty="0"/>
              <a:t>.</a:t>
            </a:r>
          </a:p>
          <a:p>
            <a:pPr indent="0">
              <a:lnSpc>
                <a:spcPct val="150000"/>
              </a:lnSpc>
              <a:buNone/>
            </a:pP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  <a:p>
            <a:pPr>
              <a:lnSpc>
                <a:spcPct val="150000"/>
              </a:lnSpc>
            </a:pPr>
            <a:r>
              <a:rPr lang="nl-NL" b="1" dirty="0"/>
              <a:t>Training Sport en gedrag 2 : </a:t>
            </a:r>
            <a:r>
              <a:rPr lang="nl-NL" dirty="0"/>
              <a:t>12-23 jaar – 6-36 mnd.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10B024A-1AD2-4A55-9B62-8926B610F0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Tuchtrecht producten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BAD9D4F-7E8F-4744-89F7-2C5D5F018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4903912"/>
            <a:ext cx="9105900" cy="17907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A948122-BB3F-4574-A311-1E26AB025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66" y="2173288"/>
            <a:ext cx="87534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30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08BA95E-409C-43B1-9A75-77D94BF70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nl-NL" sz="4500" b="1" dirty="0"/>
              <a:t>Inhoud</a:t>
            </a:r>
          </a:p>
          <a:p>
            <a:pPr marL="360000" lvl="1" indent="0">
              <a:lnSpc>
                <a:spcPct val="120000"/>
              </a:lnSpc>
              <a:buNone/>
            </a:pPr>
            <a:r>
              <a:rPr lang="nl-NL" sz="4000" i="1" dirty="0"/>
              <a:t>Interactieve </a:t>
            </a:r>
          </a:p>
          <a:p>
            <a:pPr marL="360000" lvl="1" indent="0">
              <a:lnSpc>
                <a:spcPct val="120000"/>
              </a:lnSpc>
              <a:buNone/>
            </a:pPr>
            <a:r>
              <a:rPr lang="nl-NL" sz="4000" i="1" dirty="0"/>
              <a:t>presentatie over</a:t>
            </a:r>
          </a:p>
          <a:p>
            <a:pPr marL="360000" lvl="1" indent="0">
              <a:lnSpc>
                <a:spcPct val="120000"/>
              </a:lnSpc>
              <a:buNone/>
            </a:pPr>
            <a:r>
              <a:rPr lang="nl-NL" sz="4000" i="1" dirty="0"/>
              <a:t>o.a. Halt en Sport, </a:t>
            </a:r>
            <a:br>
              <a:rPr lang="nl-NL" sz="4000" i="1" dirty="0"/>
            </a:br>
            <a:r>
              <a:rPr lang="nl-NL" sz="4000" i="1" dirty="0"/>
              <a:t>respect,</a:t>
            </a:r>
            <a:br>
              <a:rPr lang="nl-NL" sz="4000" i="1" dirty="0"/>
            </a:br>
            <a:r>
              <a:rPr lang="nl-NL" sz="4000" i="1" dirty="0"/>
              <a:t>ouderbetrokkenheid, </a:t>
            </a:r>
            <a:br>
              <a:rPr lang="nl-NL" sz="4000" i="1" dirty="0"/>
            </a:br>
            <a:r>
              <a:rPr lang="nl-NL" sz="4000" i="1" dirty="0"/>
              <a:t>positief sportklimaat, </a:t>
            </a:r>
          </a:p>
          <a:p>
            <a:pPr marL="360000" lvl="1" indent="0">
              <a:lnSpc>
                <a:spcPct val="120000"/>
              </a:lnSpc>
              <a:buNone/>
            </a:pPr>
            <a:r>
              <a:rPr lang="nl-NL" sz="4000" i="1" dirty="0"/>
              <a:t>boosheidscontrole,</a:t>
            </a:r>
            <a:br>
              <a:rPr lang="nl-NL" sz="4000" i="1" dirty="0"/>
            </a:br>
            <a:r>
              <a:rPr lang="nl-NL" sz="4000" i="1" dirty="0"/>
              <a:t>quiz: stellingen.</a:t>
            </a:r>
            <a:endParaRPr lang="nl-NL" sz="4000" b="1" i="1" dirty="0"/>
          </a:p>
          <a:p>
            <a:pPr marL="360000" lvl="1" indent="0">
              <a:lnSpc>
                <a:spcPct val="120000"/>
              </a:lnSpc>
              <a:buNone/>
            </a:pPr>
            <a:endParaRPr lang="nl-NL" sz="4000" b="1" i="1" dirty="0"/>
          </a:p>
          <a:p>
            <a:pPr marL="360000" lvl="1" indent="0">
              <a:lnSpc>
                <a:spcPct val="120000"/>
              </a:lnSpc>
              <a:buNone/>
            </a:pPr>
            <a:endParaRPr lang="nl-NL" sz="4000" b="1" i="1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4500" b="1" dirty="0"/>
              <a:t>Wanneer</a:t>
            </a:r>
          </a:p>
          <a:p>
            <a:pPr lvl="1">
              <a:lnSpc>
                <a:spcPct val="120000"/>
              </a:lnSpc>
            </a:pPr>
            <a:r>
              <a:rPr lang="nl-NL" sz="4000" dirty="0"/>
              <a:t>Preventief</a:t>
            </a:r>
            <a:br>
              <a:rPr lang="nl-NL" sz="4000" dirty="0"/>
            </a:br>
            <a:endParaRPr lang="nl-NL" sz="4000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4500" b="1" dirty="0"/>
              <a:t>Doelgroep</a:t>
            </a:r>
          </a:p>
          <a:p>
            <a:pPr lvl="1">
              <a:lnSpc>
                <a:spcPct val="120000"/>
              </a:lnSpc>
            </a:pPr>
            <a:r>
              <a:rPr lang="nl-NL" sz="4000" dirty="0"/>
              <a:t>Op maat</a:t>
            </a:r>
            <a:br>
              <a:rPr lang="nl-NL" dirty="0"/>
            </a:br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3AC3389-83A2-4F94-8DE3-9F6E593BD4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Overig product (1) Presentatie S, G &amp; R.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15C0A0E-1D2D-469F-A5B5-2DECE27ED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602879"/>
            <a:ext cx="4505101" cy="253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1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785F37B-6F2D-4185-B7B8-EDF0AB7F9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nl-NL" b="1" dirty="0"/>
              <a:t>3 team bijeenkomsten</a:t>
            </a:r>
          </a:p>
          <a:p>
            <a:pPr indent="0">
              <a:lnSpc>
                <a:spcPct val="150000"/>
              </a:lnSpc>
              <a:buNone/>
            </a:pPr>
            <a:r>
              <a:rPr lang="nl-NL" dirty="0"/>
              <a:t>	</a:t>
            </a:r>
            <a:r>
              <a:rPr lang="nl-NL" sz="1800" dirty="0"/>
              <a:t>- Ontwikkelt met </a:t>
            </a:r>
            <a:r>
              <a:rPr lang="nl-NL" sz="1800" dirty="0">
                <a:hlinkClick r:id="rId2"/>
              </a:rPr>
              <a:t>https://www.goldstein.nl/</a:t>
            </a:r>
            <a:r>
              <a:rPr lang="nl-NL" sz="1800" dirty="0"/>
              <a:t> </a:t>
            </a:r>
            <a:r>
              <a:rPr lang="nl-NL" sz="13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effectieve methodiek, om</a:t>
            </a:r>
            <a:br>
              <a:rPr lang="nl-NL" sz="13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</a:br>
            <a:r>
              <a:rPr lang="nl-NL" sz="13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	   sociale vaardigheden aan te leren met de cognitief sociale leertheorie.</a:t>
            </a:r>
            <a:endParaRPr lang="nl-NL" sz="13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indent="0">
              <a:lnSpc>
                <a:spcPct val="150000"/>
              </a:lnSpc>
              <a:buNone/>
            </a:pPr>
            <a:r>
              <a:rPr lang="nl-NL" sz="1800" dirty="0"/>
              <a:t>	- Probleemverkenning, handelingsmogelijkheden en</a:t>
            </a:r>
            <a:br>
              <a:rPr lang="nl-NL" sz="1800" dirty="0"/>
            </a:br>
            <a:r>
              <a:rPr lang="nl-NL" sz="1800" dirty="0"/>
              <a:t> 	  samenwerking.</a:t>
            </a:r>
            <a:br>
              <a:rPr lang="nl-NL" sz="1800" dirty="0"/>
            </a:br>
            <a:endParaRPr lang="nl-NL" dirty="0"/>
          </a:p>
          <a:p>
            <a:pPr marL="342900" indent="-342900">
              <a:lnSpc>
                <a:spcPct val="150000"/>
              </a:lnSpc>
            </a:pPr>
            <a:r>
              <a:rPr lang="nl-NL" b="1" dirty="0"/>
              <a:t>8 aparte bijeenkomsten</a:t>
            </a:r>
            <a:br>
              <a:rPr lang="nl-NL" dirty="0"/>
            </a:br>
            <a:r>
              <a:rPr lang="nl-NL" dirty="0"/>
              <a:t>	</a:t>
            </a:r>
            <a:r>
              <a:rPr lang="nl-NL" sz="1900" dirty="0"/>
              <a:t>- Boosheidscontrole training voor teamleden met veel</a:t>
            </a:r>
            <a:br>
              <a:rPr lang="nl-NL" sz="1900" dirty="0"/>
            </a:br>
            <a:r>
              <a:rPr lang="nl-NL" sz="1900" dirty="0"/>
              <a:t> 	  voorkomend agressief gedrag.</a:t>
            </a:r>
            <a:br>
              <a:rPr lang="nl-NL" sz="1900" dirty="0"/>
            </a:br>
            <a:endParaRPr lang="nl-NL" sz="1900" dirty="0"/>
          </a:p>
          <a:p>
            <a:pPr marL="342900" indent="-342900">
              <a:lnSpc>
                <a:spcPct val="150000"/>
              </a:lnSpc>
            </a:pPr>
            <a:r>
              <a:rPr lang="nl-NL" b="1" dirty="0"/>
              <a:t>Wanneer?</a:t>
            </a:r>
          </a:p>
          <a:p>
            <a:pPr indent="0">
              <a:lnSpc>
                <a:spcPct val="150000"/>
              </a:lnSpc>
              <a:buNone/>
            </a:pPr>
            <a:r>
              <a:rPr lang="nl-NL" b="1" dirty="0"/>
              <a:t>	</a:t>
            </a:r>
            <a:r>
              <a:rPr lang="nl-NL" sz="1900" dirty="0"/>
              <a:t>- Hoog risico team </a:t>
            </a:r>
          </a:p>
          <a:p>
            <a:pPr indent="0">
              <a:lnSpc>
                <a:spcPct val="150000"/>
              </a:lnSpc>
              <a:buNone/>
            </a:pPr>
            <a:r>
              <a:rPr lang="nl-NL" sz="1900" dirty="0"/>
              <a:t>	- Samen of apart..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F734DA1-82F1-4CCF-8A91-E757F44847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Overig product (2) ‘Controle is Winnen’</a:t>
            </a:r>
          </a:p>
        </p:txBody>
      </p:sp>
    </p:spTree>
    <p:extLst>
      <p:ext uri="{BB962C8B-B14F-4D97-AF65-F5344CB8AC3E}">
        <p14:creationId xmlns:p14="http://schemas.microsoft.com/office/powerpoint/2010/main" val="2854202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3E22848-35C8-447A-A4CC-D29B7C67E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r>
              <a:rPr lang="nl-NL" sz="1800" i="1" dirty="0"/>
              <a:t>Herstel traject waar Halt de </a:t>
            </a:r>
            <a:r>
              <a:rPr lang="nl-NL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opgetreden problemen tussen 2 teams streeft op te lossen en verstoorde verhoudingen te herstellen.</a:t>
            </a:r>
          </a:p>
          <a:p>
            <a:pPr>
              <a:lnSpc>
                <a:spcPct val="150000"/>
              </a:lnSpc>
            </a:pPr>
            <a:endParaRPr lang="nl-NL" sz="1800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1800" b="1" dirty="0">
                <a:cs typeface="Times New Roman" panose="02020603050405020304" pitchFamily="18" charset="0"/>
              </a:rPr>
              <a:t>Herstelplan</a:t>
            </a:r>
            <a:br>
              <a:rPr lang="nl-NL" sz="1800" dirty="0">
                <a:cs typeface="Times New Roman" panose="02020603050405020304" pitchFamily="18" charset="0"/>
              </a:rPr>
            </a:br>
            <a:r>
              <a:rPr lang="nl-NL" sz="1800" dirty="0">
                <a:cs typeface="Times New Roman" panose="02020603050405020304" pitchFamily="18" charset="0"/>
              </a:rPr>
              <a:t>	- A) Herstelbijeenkomsten: gezamenlijke oplossing.</a:t>
            </a:r>
            <a:br>
              <a:rPr lang="nl-NL" sz="1800" dirty="0">
                <a:cs typeface="Times New Roman" panose="02020603050405020304" pitchFamily="18" charset="0"/>
              </a:rPr>
            </a:br>
            <a:r>
              <a:rPr lang="nl-NL" sz="1800" dirty="0">
                <a:cs typeface="Times New Roman" panose="02020603050405020304" pitchFamily="18" charset="0"/>
              </a:rPr>
              <a:t>	- B) Kleedkamergesprekken: eigen team aanpak.</a:t>
            </a:r>
            <a:br>
              <a:rPr lang="nl-NL" sz="1800" dirty="0">
                <a:cs typeface="Times New Roman" panose="02020603050405020304" pitchFamily="18" charset="0"/>
              </a:rPr>
            </a:br>
            <a:r>
              <a:rPr lang="nl-NL" sz="1800" dirty="0">
                <a:cs typeface="Times New Roman" panose="02020603050405020304" pitchFamily="18" charset="0"/>
              </a:rPr>
              <a:t>	- C) Monitoring naar behoefte</a:t>
            </a:r>
            <a:br>
              <a:rPr lang="nl-NL" dirty="0"/>
            </a:b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CF081A9-8737-42AE-B897-00C708DFD9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Overig product (3) Herstel en bemiddeling:</a:t>
            </a:r>
          </a:p>
        </p:txBody>
      </p:sp>
    </p:spTree>
    <p:extLst>
      <p:ext uri="{BB962C8B-B14F-4D97-AF65-F5344CB8AC3E}">
        <p14:creationId xmlns:p14="http://schemas.microsoft.com/office/powerpoint/2010/main" val="208358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D08DF7F-6B35-4337-BEB6-7E670AFED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1800" b="1" dirty="0"/>
              <a:t>Tuchtrecht</a:t>
            </a:r>
            <a:br>
              <a:rPr lang="nl-NL" sz="1800" b="1" dirty="0"/>
            </a:br>
            <a:r>
              <a:rPr lang="nl-NL" sz="1800" b="1" dirty="0"/>
              <a:t>	- </a:t>
            </a:r>
            <a:r>
              <a:rPr lang="nl-NL" sz="1800" dirty="0"/>
              <a:t>via KNVB</a:t>
            </a:r>
            <a:br>
              <a:rPr lang="nl-NL" sz="1800" dirty="0"/>
            </a:br>
            <a:endParaRPr lang="nl-NL" sz="1800" dirty="0"/>
          </a:p>
          <a:p>
            <a:pPr>
              <a:lnSpc>
                <a:spcPct val="150000"/>
              </a:lnSpc>
            </a:pPr>
            <a:r>
              <a:rPr lang="nl-NL" sz="1800" b="1" dirty="0"/>
              <a:t>Overige producten (1, 2 en 3): </a:t>
            </a:r>
            <a:br>
              <a:rPr lang="nl-NL" sz="1800" b="1" dirty="0"/>
            </a:br>
            <a:r>
              <a:rPr lang="nl-NL" sz="1800" b="1" dirty="0"/>
              <a:t>	- </a:t>
            </a:r>
            <a:r>
              <a:rPr lang="nl-NL" sz="1800" dirty="0"/>
              <a:t>Via KNVB </a:t>
            </a:r>
            <a:br>
              <a:rPr lang="nl-NL" sz="1800" dirty="0"/>
            </a:br>
            <a:r>
              <a:rPr lang="nl-NL" sz="1800" dirty="0"/>
              <a:t>	- Aanvraag via jouw lokale sportadviseur &gt; NOC*NSF</a:t>
            </a:r>
            <a:br>
              <a:rPr lang="nl-NL" sz="1800" dirty="0"/>
            </a:br>
            <a:endParaRPr lang="nl-NL" sz="1800" dirty="0"/>
          </a:p>
          <a:p>
            <a:pPr>
              <a:lnSpc>
                <a:spcPct val="150000"/>
              </a:lnSpc>
            </a:pPr>
            <a:r>
              <a:rPr lang="nl-NL" sz="1800" b="1" dirty="0"/>
              <a:t>Vragen/ ideeën?  </a:t>
            </a:r>
            <a:br>
              <a:rPr lang="nl-NL" sz="1800" b="1" dirty="0"/>
            </a:br>
            <a:r>
              <a:rPr lang="nl-NL" sz="1800" b="1" dirty="0"/>
              <a:t> 	- </a:t>
            </a:r>
            <a:r>
              <a:rPr lang="nl-NL" sz="1800" dirty="0"/>
              <a:t>Mail haltmedewerker Anique van der Klaauw via</a:t>
            </a:r>
            <a:br>
              <a:rPr lang="nl-NL" sz="1800" dirty="0"/>
            </a:br>
            <a:r>
              <a:rPr lang="nl-NL" sz="1800" dirty="0"/>
              <a:t>   	a.vander.klaauw@halt.nl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DE6EAE0-DE05-4055-9A9E-05AF6D4B6B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Samenwerking?</a:t>
            </a:r>
          </a:p>
        </p:txBody>
      </p:sp>
    </p:spTree>
    <p:extLst>
      <p:ext uri="{BB962C8B-B14F-4D97-AF65-F5344CB8AC3E}">
        <p14:creationId xmlns:p14="http://schemas.microsoft.com/office/powerpoint/2010/main" val="2174784617"/>
      </p:ext>
    </p:extLst>
  </p:cSld>
  <p:clrMapOvr>
    <a:masterClrMapping/>
  </p:clrMapOvr>
</p:sld>
</file>

<file path=ppt/theme/theme1.xml><?xml version="1.0" encoding="utf-8"?>
<a:theme xmlns:a="http://schemas.openxmlformats.org/drawingml/2006/main" name="Halt_2015_PPP-Halt def_sjabloon!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5-07-07-PowerPoint-Halt MR.potx" id="{C1DE98A6-E10F-4962-A8CC-949A7334B016}" vid="{DB02DDB4-B820-438F-A8A5-E0162FA66E81}"/>
    </a:ext>
  </a:extLst>
</a:theme>
</file>

<file path=ppt/theme/theme2.xml><?xml version="1.0" encoding="utf-8"?>
<a:theme xmlns:a="http://schemas.openxmlformats.org/drawingml/2006/main" name="2 Vervolg pagin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5-07-07-PowerPoint-Halt MR.potx" id="{C1DE98A6-E10F-4962-A8CC-949A7334B016}" vid="{922E8FBF-961F-43AA-ABF0-7EA140AA8C7F}"/>
    </a:ext>
  </a:extLst>
</a:theme>
</file>

<file path=ppt/theme/theme3.xml><?xml version="1.0" encoding="utf-8"?>
<a:theme xmlns:a="http://schemas.openxmlformats.org/drawingml/2006/main" name="3 Afbeeld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5-07-07-PowerPoint-Halt MR.potx" id="{C1DE98A6-E10F-4962-A8CC-949A7334B016}" vid="{03000289-F7F2-44AE-A2C7-BC2AD1FCEA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456</Words>
  <Application>Microsoft Office PowerPoint</Application>
  <PresentationFormat>Diavoorstelling 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Arial Bold</vt:lpstr>
      <vt:lpstr>Calibri</vt:lpstr>
      <vt:lpstr>Halt_2015_PPP-Halt def_sjabloon!</vt:lpstr>
      <vt:lpstr>2 Vervolg pagina</vt:lpstr>
      <vt:lpstr>3 Afbeelding</vt:lpstr>
      <vt:lpstr>PowerPoint-presentatie</vt:lpstr>
      <vt:lpstr>Inhoud</vt:lpstr>
      <vt:lpstr>Wanneer Halt?  </vt:lpstr>
      <vt:lpstr>Overzicht sportproducten</vt:lpstr>
      <vt:lpstr>Tuchtrecht producten</vt:lpstr>
      <vt:lpstr>Overig product (1) Presentatie S, G &amp; R. </vt:lpstr>
      <vt:lpstr>Overig product (2) ‘Controle is Winnen’</vt:lpstr>
      <vt:lpstr>Overig product (3) Herstel en bemiddeling:</vt:lpstr>
      <vt:lpstr>Samenwerking?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PowerPoint</dc:subject>
  <dc:creator>Anique van der Klaauw</dc:creator>
  <dc:description>sjabloonversie 7 juli 2015</dc:description>
  <cp:lastModifiedBy>Anique van der Klaauw</cp:lastModifiedBy>
  <cp:revision>15</cp:revision>
  <dcterms:created xsi:type="dcterms:W3CDTF">2021-06-17T08:25:33Z</dcterms:created>
  <dcterms:modified xsi:type="dcterms:W3CDTF">2021-06-23T18:38:13Z</dcterms:modified>
</cp:coreProperties>
</file>